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797675" cy="9928225"/>
  <p:defaultTextStyle>
    <a:defPPr>
      <a:defRPr lang="de-DE"/>
    </a:defPPr>
    <a:lvl1pPr marL="0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1pPr>
    <a:lvl2pPr marL="2159739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2pPr>
    <a:lvl3pPr marL="4319479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3pPr>
    <a:lvl4pPr marL="6479218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4pPr>
    <a:lvl5pPr marL="8638958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5pPr>
    <a:lvl6pPr marL="10798697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6pPr>
    <a:lvl7pPr marL="12958436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7pPr>
    <a:lvl8pPr marL="15118176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8pPr>
    <a:lvl9pPr marL="17277915" algn="l" defTabSz="4319479" rtl="0" eaLnBrk="1" latinLnBrk="0" hangingPunct="1">
      <a:defRPr sz="84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8617" userDrawn="1">
          <p15:clr>
            <a:srgbClr val="A4A3A4"/>
          </p15:clr>
        </p15:guide>
        <p15:guide id="5" pos="10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4"/>
    <a:srgbClr val="B5CD85"/>
    <a:srgbClr val="348DC8"/>
    <a:srgbClr val="AF709C"/>
    <a:srgbClr val="D5E6C2"/>
    <a:srgbClr val="85BDE7"/>
    <a:srgbClr val="FC8C30"/>
    <a:srgbClr val="004992"/>
    <a:srgbClr val="D4E0ED"/>
    <a:srgbClr val="51A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139" autoAdjust="0"/>
    <p:restoredTop sz="96005" autoAdjust="0"/>
  </p:normalViewPr>
  <p:slideViewPr>
    <p:cSldViewPr showGuides="1">
      <p:cViewPr>
        <p:scale>
          <a:sx n="66" d="100"/>
          <a:sy n="66" d="100"/>
        </p:scale>
        <p:origin x="798" y="-3690"/>
      </p:cViewPr>
      <p:guideLst>
        <p:guide orient="horz" pos="8617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8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F0A3E-D263-4EEB-8415-B8D262689F43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58832-F2C6-4466-8450-93C19D0640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358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58832-F2C6-4466-8450-93C19D06401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195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 90 x 120 c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-1" y="0"/>
            <a:ext cx="32395238" cy="43200638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6" tIns="44193" rIns="88386" bIns="44193" rtlCol="0" anchor="ctr"/>
          <a:lstStyle/>
          <a:p>
            <a:pPr algn="ctr"/>
            <a:endParaRPr lang="de-DE" sz="8481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39787" y="1654008"/>
            <a:ext cx="29515662" cy="2449828"/>
          </a:xfrm>
        </p:spPr>
        <p:txBody>
          <a:bodyPr lIns="0" tIns="0" rIns="0" bIns="0"/>
          <a:lstStyle>
            <a:lvl1pPr>
              <a:defRPr baseline="0"/>
            </a:lvl1pPr>
          </a:lstStyle>
          <a:p>
            <a:r>
              <a:rPr lang="de-DE" dirty="0"/>
              <a:t>Titel für Poster-Format 90 x 120 cm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E8FA-6315-48C9-B8CC-AEE37E62B44C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FE72-C0E1-434D-BA35-C6CFB99ADCD6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1439652" y="9504903"/>
            <a:ext cx="29515224" cy="318954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0" y="5040305"/>
            <a:ext cx="32395238" cy="0"/>
          </a:xfrm>
          <a:prstGeom prst="line">
            <a:avLst/>
          </a:prstGeom>
          <a:ln w="180000">
            <a:solidFill>
              <a:srgbClr val="0048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1439788" y="790007"/>
            <a:ext cx="29515662" cy="864001"/>
          </a:xfrm>
        </p:spPr>
        <p:txBody>
          <a:bodyPr vert="horz" lIns="0" tIns="0" rIns="0" bIns="0" rtlCol="0" anchor="b" anchorCtr="0">
            <a:noAutofit/>
          </a:bodyPr>
          <a:lstStyle>
            <a:lvl1pPr marL="0" indent="0">
              <a:buNone/>
              <a:defRPr lang="de-DE" sz="35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>
              <a:spcBef>
                <a:spcPct val="0"/>
              </a:spcBef>
            </a:pPr>
            <a:r>
              <a:rPr lang="de-DE" sz="3500" dirty="0">
                <a:solidFill>
                  <a:srgbClr val="333333"/>
                </a:solidFill>
              </a:rPr>
              <a:t>Autor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6A14879-8DD0-980A-B73E-9CB57270BB5E}"/>
              </a:ext>
            </a:extLst>
          </p:cNvPr>
          <p:cNvGrpSpPr/>
          <p:nvPr userDrawn="1"/>
        </p:nvGrpSpPr>
        <p:grpSpPr>
          <a:xfrm>
            <a:off x="26466039" y="1000449"/>
            <a:ext cx="5209304" cy="2748582"/>
            <a:chOff x="26384629" y="1048329"/>
            <a:chExt cx="5209304" cy="2748582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C5EDD2A5-E3BB-5BA1-DD44-FBA094E410D8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28857629" y="1053985"/>
              <a:ext cx="2736304" cy="2742926"/>
              <a:chOff x="848" y="674"/>
              <a:chExt cx="1814" cy="1928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BC751127-1DAD-3118-E068-04A968C95CB0}"/>
                  </a:ext>
                </a:extLst>
              </p:cNvPr>
              <p:cNvSpPr>
                <a:spLocks noChangeAspect="1" noChangeArrowheads="1" noTextEdit="1"/>
              </p:cNvSpPr>
              <p:nvPr userDrawn="1"/>
            </p:nvSpPr>
            <p:spPr bwMode="auto">
              <a:xfrm>
                <a:off x="848" y="674"/>
                <a:ext cx="1814" cy="1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BF7C42CC-4934-63B7-77F9-9B7A8B6B83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8" y="674"/>
                <a:ext cx="1815" cy="1589"/>
              </a:xfrm>
              <a:custGeom>
                <a:avLst/>
                <a:gdLst>
                  <a:gd name="T0" fmla="*/ 3630 w 3630"/>
                  <a:gd name="T1" fmla="*/ 1706 h 3178"/>
                  <a:gd name="T2" fmla="*/ 3630 w 3630"/>
                  <a:gd name="T3" fmla="*/ 1452 h 3178"/>
                  <a:gd name="T4" fmla="*/ 3177 w 3630"/>
                  <a:gd name="T5" fmla="*/ 1452 h 3178"/>
                  <a:gd name="T6" fmla="*/ 3177 w 3630"/>
                  <a:gd name="T7" fmla="*/ 0 h 3178"/>
                  <a:gd name="T8" fmla="*/ 0 w 3630"/>
                  <a:gd name="T9" fmla="*/ 0 h 3178"/>
                  <a:gd name="T10" fmla="*/ 0 w 3630"/>
                  <a:gd name="T11" fmla="*/ 3178 h 3178"/>
                  <a:gd name="T12" fmla="*/ 3177 w 3630"/>
                  <a:gd name="T13" fmla="*/ 3178 h 3178"/>
                  <a:gd name="T14" fmla="*/ 3177 w 3630"/>
                  <a:gd name="T15" fmla="*/ 2632 h 3178"/>
                  <a:gd name="T16" fmla="*/ 3630 w 3630"/>
                  <a:gd name="T17" fmla="*/ 2632 h 3178"/>
                  <a:gd name="T18" fmla="*/ 3630 w 3630"/>
                  <a:gd name="T19" fmla="*/ 2379 h 3178"/>
                  <a:gd name="T20" fmla="*/ 3177 w 3630"/>
                  <a:gd name="T21" fmla="*/ 2379 h 3178"/>
                  <a:gd name="T22" fmla="*/ 3177 w 3630"/>
                  <a:gd name="T23" fmla="*/ 2169 h 3178"/>
                  <a:gd name="T24" fmla="*/ 3584 w 3630"/>
                  <a:gd name="T25" fmla="*/ 2169 h 3178"/>
                  <a:gd name="T26" fmla="*/ 3584 w 3630"/>
                  <a:gd name="T27" fmla="*/ 1916 h 3178"/>
                  <a:gd name="T28" fmla="*/ 3177 w 3630"/>
                  <a:gd name="T29" fmla="*/ 1916 h 3178"/>
                  <a:gd name="T30" fmla="*/ 3177 w 3630"/>
                  <a:gd name="T31" fmla="*/ 1706 h 3178"/>
                  <a:gd name="T32" fmla="*/ 3630 w 3630"/>
                  <a:gd name="T33" fmla="*/ 1706 h 3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30" h="3178">
                    <a:moveTo>
                      <a:pt x="3630" y="1706"/>
                    </a:moveTo>
                    <a:lnTo>
                      <a:pt x="3630" y="1452"/>
                    </a:lnTo>
                    <a:lnTo>
                      <a:pt x="3177" y="1452"/>
                    </a:lnTo>
                    <a:lnTo>
                      <a:pt x="3177" y="0"/>
                    </a:lnTo>
                    <a:lnTo>
                      <a:pt x="0" y="0"/>
                    </a:lnTo>
                    <a:lnTo>
                      <a:pt x="0" y="3178"/>
                    </a:lnTo>
                    <a:lnTo>
                      <a:pt x="3177" y="3178"/>
                    </a:lnTo>
                    <a:lnTo>
                      <a:pt x="3177" y="2632"/>
                    </a:lnTo>
                    <a:lnTo>
                      <a:pt x="3630" y="2632"/>
                    </a:lnTo>
                    <a:lnTo>
                      <a:pt x="3630" y="2379"/>
                    </a:lnTo>
                    <a:lnTo>
                      <a:pt x="3177" y="2379"/>
                    </a:lnTo>
                    <a:lnTo>
                      <a:pt x="3177" y="2169"/>
                    </a:lnTo>
                    <a:lnTo>
                      <a:pt x="3584" y="2169"/>
                    </a:lnTo>
                    <a:lnTo>
                      <a:pt x="3584" y="1916"/>
                    </a:lnTo>
                    <a:lnTo>
                      <a:pt x="3177" y="1916"/>
                    </a:lnTo>
                    <a:lnTo>
                      <a:pt x="3177" y="1706"/>
                    </a:lnTo>
                    <a:lnTo>
                      <a:pt x="3630" y="1706"/>
                    </a:lnTo>
                    <a:close/>
                  </a:path>
                </a:pathLst>
              </a:custGeom>
              <a:solidFill>
                <a:srgbClr val="1C4E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FDDC9672-BD58-A0A1-E5A1-6E982D2D527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01" y="1401"/>
                <a:ext cx="463" cy="598"/>
              </a:xfrm>
              <a:custGeom>
                <a:avLst/>
                <a:gdLst>
                  <a:gd name="T0" fmla="*/ 449 w 925"/>
                  <a:gd name="T1" fmla="*/ 1195 h 1195"/>
                  <a:gd name="T2" fmla="*/ 382 w 925"/>
                  <a:gd name="T3" fmla="*/ 1194 h 1195"/>
                  <a:gd name="T4" fmla="*/ 268 w 925"/>
                  <a:gd name="T5" fmla="*/ 1176 h 1195"/>
                  <a:gd name="T6" fmla="*/ 180 w 925"/>
                  <a:gd name="T7" fmla="*/ 1142 h 1195"/>
                  <a:gd name="T8" fmla="*/ 111 w 925"/>
                  <a:gd name="T9" fmla="*/ 1096 h 1195"/>
                  <a:gd name="T10" fmla="*/ 63 w 925"/>
                  <a:gd name="T11" fmla="*/ 1038 h 1195"/>
                  <a:gd name="T12" fmla="*/ 28 w 925"/>
                  <a:gd name="T13" fmla="*/ 971 h 1195"/>
                  <a:gd name="T14" fmla="*/ 9 w 925"/>
                  <a:gd name="T15" fmla="*/ 896 h 1195"/>
                  <a:gd name="T16" fmla="*/ 1 w 925"/>
                  <a:gd name="T17" fmla="*/ 817 h 1195"/>
                  <a:gd name="T18" fmla="*/ 0 w 925"/>
                  <a:gd name="T19" fmla="*/ 777 h 1195"/>
                  <a:gd name="T20" fmla="*/ 0 w 925"/>
                  <a:gd name="T21" fmla="*/ 0 h 1195"/>
                  <a:gd name="T22" fmla="*/ 190 w 925"/>
                  <a:gd name="T23" fmla="*/ 0 h 1195"/>
                  <a:gd name="T24" fmla="*/ 190 w 925"/>
                  <a:gd name="T25" fmla="*/ 763 h 1195"/>
                  <a:gd name="T26" fmla="*/ 192 w 925"/>
                  <a:gd name="T27" fmla="*/ 821 h 1195"/>
                  <a:gd name="T28" fmla="*/ 209 w 925"/>
                  <a:gd name="T29" fmla="*/ 896 h 1195"/>
                  <a:gd name="T30" fmla="*/ 230 w 925"/>
                  <a:gd name="T31" fmla="*/ 940 h 1195"/>
                  <a:gd name="T32" fmla="*/ 259 w 925"/>
                  <a:gd name="T33" fmla="*/ 976 h 1195"/>
                  <a:gd name="T34" fmla="*/ 301 w 925"/>
                  <a:gd name="T35" fmla="*/ 1007 h 1195"/>
                  <a:gd name="T36" fmla="*/ 355 w 925"/>
                  <a:gd name="T37" fmla="*/ 1026 h 1195"/>
                  <a:gd name="T38" fmla="*/ 420 w 925"/>
                  <a:gd name="T39" fmla="*/ 1038 h 1195"/>
                  <a:gd name="T40" fmla="*/ 460 w 925"/>
                  <a:gd name="T41" fmla="*/ 1038 h 1195"/>
                  <a:gd name="T42" fmla="*/ 495 w 925"/>
                  <a:gd name="T43" fmla="*/ 1038 h 1195"/>
                  <a:gd name="T44" fmla="*/ 558 w 925"/>
                  <a:gd name="T45" fmla="*/ 1030 h 1195"/>
                  <a:gd name="T46" fmla="*/ 610 w 925"/>
                  <a:gd name="T47" fmla="*/ 1013 h 1195"/>
                  <a:gd name="T48" fmla="*/ 654 w 925"/>
                  <a:gd name="T49" fmla="*/ 988 h 1195"/>
                  <a:gd name="T50" fmla="*/ 689 w 925"/>
                  <a:gd name="T51" fmla="*/ 951 h 1195"/>
                  <a:gd name="T52" fmla="*/ 714 w 925"/>
                  <a:gd name="T53" fmla="*/ 905 h 1195"/>
                  <a:gd name="T54" fmla="*/ 731 w 925"/>
                  <a:gd name="T55" fmla="*/ 848 h 1195"/>
                  <a:gd name="T56" fmla="*/ 739 w 925"/>
                  <a:gd name="T57" fmla="*/ 779 h 1195"/>
                  <a:gd name="T58" fmla="*/ 739 w 925"/>
                  <a:gd name="T59" fmla="*/ 738 h 1195"/>
                  <a:gd name="T60" fmla="*/ 739 w 925"/>
                  <a:gd name="T61" fmla="*/ 0 h 1195"/>
                  <a:gd name="T62" fmla="*/ 925 w 925"/>
                  <a:gd name="T63" fmla="*/ 0 h 1195"/>
                  <a:gd name="T64" fmla="*/ 925 w 925"/>
                  <a:gd name="T65" fmla="*/ 725 h 1195"/>
                  <a:gd name="T66" fmla="*/ 925 w 925"/>
                  <a:gd name="T67" fmla="*/ 782 h 1195"/>
                  <a:gd name="T68" fmla="*/ 908 w 925"/>
                  <a:gd name="T69" fmla="*/ 884 h 1195"/>
                  <a:gd name="T70" fmla="*/ 877 w 925"/>
                  <a:gd name="T71" fmla="*/ 973 h 1195"/>
                  <a:gd name="T72" fmla="*/ 831 w 925"/>
                  <a:gd name="T73" fmla="*/ 1048 h 1195"/>
                  <a:gd name="T74" fmla="*/ 772 w 925"/>
                  <a:gd name="T75" fmla="*/ 1105 h 1195"/>
                  <a:gd name="T76" fmla="*/ 697 w 925"/>
                  <a:gd name="T77" fmla="*/ 1149 h 1195"/>
                  <a:gd name="T78" fmla="*/ 608 w 925"/>
                  <a:gd name="T79" fmla="*/ 1180 h 1195"/>
                  <a:gd name="T80" fmla="*/ 505 w 925"/>
                  <a:gd name="T81" fmla="*/ 1194 h 1195"/>
                  <a:gd name="T82" fmla="*/ 449 w 925"/>
                  <a:gd name="T83" fmla="*/ 1195 h 1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25" h="1195">
                    <a:moveTo>
                      <a:pt x="449" y="1195"/>
                    </a:moveTo>
                    <a:lnTo>
                      <a:pt x="382" y="1194"/>
                    </a:lnTo>
                    <a:lnTo>
                      <a:pt x="268" y="1176"/>
                    </a:lnTo>
                    <a:lnTo>
                      <a:pt x="180" y="1142"/>
                    </a:lnTo>
                    <a:lnTo>
                      <a:pt x="111" y="1096"/>
                    </a:lnTo>
                    <a:lnTo>
                      <a:pt x="63" y="1038"/>
                    </a:lnTo>
                    <a:lnTo>
                      <a:pt x="28" y="971"/>
                    </a:lnTo>
                    <a:lnTo>
                      <a:pt x="9" y="896"/>
                    </a:lnTo>
                    <a:lnTo>
                      <a:pt x="1" y="817"/>
                    </a:lnTo>
                    <a:lnTo>
                      <a:pt x="0" y="777"/>
                    </a:lnTo>
                    <a:lnTo>
                      <a:pt x="0" y="0"/>
                    </a:lnTo>
                    <a:lnTo>
                      <a:pt x="190" y="0"/>
                    </a:lnTo>
                    <a:lnTo>
                      <a:pt x="190" y="763"/>
                    </a:lnTo>
                    <a:lnTo>
                      <a:pt x="192" y="821"/>
                    </a:lnTo>
                    <a:lnTo>
                      <a:pt x="209" y="896"/>
                    </a:lnTo>
                    <a:lnTo>
                      <a:pt x="230" y="940"/>
                    </a:lnTo>
                    <a:lnTo>
                      <a:pt x="259" y="976"/>
                    </a:lnTo>
                    <a:lnTo>
                      <a:pt x="301" y="1007"/>
                    </a:lnTo>
                    <a:lnTo>
                      <a:pt x="355" y="1026"/>
                    </a:lnTo>
                    <a:lnTo>
                      <a:pt x="420" y="1038"/>
                    </a:lnTo>
                    <a:lnTo>
                      <a:pt x="460" y="1038"/>
                    </a:lnTo>
                    <a:lnTo>
                      <a:pt x="495" y="1038"/>
                    </a:lnTo>
                    <a:lnTo>
                      <a:pt x="558" y="1030"/>
                    </a:lnTo>
                    <a:lnTo>
                      <a:pt x="610" y="1013"/>
                    </a:lnTo>
                    <a:lnTo>
                      <a:pt x="654" y="988"/>
                    </a:lnTo>
                    <a:lnTo>
                      <a:pt x="689" y="951"/>
                    </a:lnTo>
                    <a:lnTo>
                      <a:pt x="714" y="905"/>
                    </a:lnTo>
                    <a:lnTo>
                      <a:pt x="731" y="848"/>
                    </a:lnTo>
                    <a:lnTo>
                      <a:pt x="739" y="779"/>
                    </a:lnTo>
                    <a:lnTo>
                      <a:pt x="739" y="738"/>
                    </a:lnTo>
                    <a:lnTo>
                      <a:pt x="739" y="0"/>
                    </a:lnTo>
                    <a:lnTo>
                      <a:pt x="925" y="0"/>
                    </a:lnTo>
                    <a:lnTo>
                      <a:pt x="925" y="725"/>
                    </a:lnTo>
                    <a:lnTo>
                      <a:pt x="925" y="782"/>
                    </a:lnTo>
                    <a:lnTo>
                      <a:pt x="908" y="884"/>
                    </a:lnTo>
                    <a:lnTo>
                      <a:pt x="877" y="973"/>
                    </a:lnTo>
                    <a:lnTo>
                      <a:pt x="831" y="1048"/>
                    </a:lnTo>
                    <a:lnTo>
                      <a:pt x="772" y="1105"/>
                    </a:lnTo>
                    <a:lnTo>
                      <a:pt x="697" y="1149"/>
                    </a:lnTo>
                    <a:lnTo>
                      <a:pt x="608" y="1180"/>
                    </a:lnTo>
                    <a:lnTo>
                      <a:pt x="505" y="1194"/>
                    </a:lnTo>
                    <a:lnTo>
                      <a:pt x="449" y="11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0C49134A-AD68-FB13-A601-16AC7937497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87" y="1401"/>
                <a:ext cx="435" cy="589"/>
              </a:xfrm>
              <a:custGeom>
                <a:avLst/>
                <a:gdLst>
                  <a:gd name="T0" fmla="*/ 619 w 870"/>
                  <a:gd name="T1" fmla="*/ 1178 h 1178"/>
                  <a:gd name="T2" fmla="*/ 190 w 870"/>
                  <a:gd name="T3" fmla="*/ 602 h 1178"/>
                  <a:gd name="T4" fmla="*/ 190 w 870"/>
                  <a:gd name="T5" fmla="*/ 1178 h 1178"/>
                  <a:gd name="T6" fmla="*/ 0 w 870"/>
                  <a:gd name="T7" fmla="*/ 1178 h 1178"/>
                  <a:gd name="T8" fmla="*/ 0 w 870"/>
                  <a:gd name="T9" fmla="*/ 0 h 1178"/>
                  <a:gd name="T10" fmla="*/ 190 w 870"/>
                  <a:gd name="T11" fmla="*/ 0 h 1178"/>
                  <a:gd name="T12" fmla="*/ 190 w 870"/>
                  <a:gd name="T13" fmla="*/ 546 h 1178"/>
                  <a:gd name="T14" fmla="*/ 620 w 870"/>
                  <a:gd name="T15" fmla="*/ 0 h 1178"/>
                  <a:gd name="T16" fmla="*/ 853 w 870"/>
                  <a:gd name="T17" fmla="*/ 0 h 1178"/>
                  <a:gd name="T18" fmla="*/ 386 w 870"/>
                  <a:gd name="T19" fmla="*/ 569 h 1178"/>
                  <a:gd name="T20" fmla="*/ 870 w 870"/>
                  <a:gd name="T21" fmla="*/ 1178 h 1178"/>
                  <a:gd name="T22" fmla="*/ 619 w 870"/>
                  <a:gd name="T23" fmla="*/ 1178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70" h="1178">
                    <a:moveTo>
                      <a:pt x="619" y="1178"/>
                    </a:moveTo>
                    <a:lnTo>
                      <a:pt x="190" y="602"/>
                    </a:lnTo>
                    <a:lnTo>
                      <a:pt x="190" y="1178"/>
                    </a:lnTo>
                    <a:lnTo>
                      <a:pt x="0" y="1178"/>
                    </a:lnTo>
                    <a:lnTo>
                      <a:pt x="0" y="0"/>
                    </a:lnTo>
                    <a:lnTo>
                      <a:pt x="190" y="0"/>
                    </a:lnTo>
                    <a:lnTo>
                      <a:pt x="190" y="546"/>
                    </a:lnTo>
                    <a:lnTo>
                      <a:pt x="620" y="0"/>
                    </a:lnTo>
                    <a:lnTo>
                      <a:pt x="853" y="0"/>
                    </a:lnTo>
                    <a:lnTo>
                      <a:pt x="386" y="569"/>
                    </a:lnTo>
                    <a:lnTo>
                      <a:pt x="870" y="1178"/>
                    </a:lnTo>
                    <a:lnTo>
                      <a:pt x="619" y="11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231E7689-14A6-5662-664E-D252B078159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8" y="2442"/>
                <a:ext cx="124" cy="159"/>
              </a:xfrm>
              <a:custGeom>
                <a:avLst/>
                <a:gdLst>
                  <a:gd name="T0" fmla="*/ 211 w 248"/>
                  <a:gd name="T1" fmla="*/ 319 h 319"/>
                  <a:gd name="T2" fmla="*/ 211 w 248"/>
                  <a:gd name="T3" fmla="*/ 169 h 319"/>
                  <a:gd name="T4" fmla="*/ 36 w 248"/>
                  <a:gd name="T5" fmla="*/ 169 h 319"/>
                  <a:gd name="T6" fmla="*/ 36 w 248"/>
                  <a:gd name="T7" fmla="*/ 319 h 319"/>
                  <a:gd name="T8" fmla="*/ 0 w 248"/>
                  <a:gd name="T9" fmla="*/ 319 h 319"/>
                  <a:gd name="T10" fmla="*/ 0 w 248"/>
                  <a:gd name="T11" fmla="*/ 0 h 319"/>
                  <a:gd name="T12" fmla="*/ 36 w 248"/>
                  <a:gd name="T13" fmla="*/ 0 h 319"/>
                  <a:gd name="T14" fmla="*/ 36 w 248"/>
                  <a:gd name="T15" fmla="*/ 138 h 319"/>
                  <a:gd name="T16" fmla="*/ 211 w 248"/>
                  <a:gd name="T17" fmla="*/ 138 h 319"/>
                  <a:gd name="T18" fmla="*/ 211 w 248"/>
                  <a:gd name="T19" fmla="*/ 0 h 319"/>
                  <a:gd name="T20" fmla="*/ 248 w 248"/>
                  <a:gd name="T21" fmla="*/ 0 h 319"/>
                  <a:gd name="T22" fmla="*/ 248 w 248"/>
                  <a:gd name="T23" fmla="*/ 319 h 319"/>
                  <a:gd name="T24" fmla="*/ 211 w 248"/>
                  <a:gd name="T25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19">
                    <a:moveTo>
                      <a:pt x="211" y="319"/>
                    </a:moveTo>
                    <a:lnTo>
                      <a:pt x="211" y="169"/>
                    </a:lnTo>
                    <a:lnTo>
                      <a:pt x="36" y="169"/>
                    </a:lnTo>
                    <a:lnTo>
                      <a:pt x="36" y="319"/>
                    </a:lnTo>
                    <a:lnTo>
                      <a:pt x="0" y="319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138"/>
                    </a:lnTo>
                    <a:lnTo>
                      <a:pt x="211" y="138"/>
                    </a:lnTo>
                    <a:lnTo>
                      <a:pt x="211" y="0"/>
                    </a:lnTo>
                    <a:lnTo>
                      <a:pt x="248" y="0"/>
                    </a:lnTo>
                    <a:lnTo>
                      <a:pt x="248" y="319"/>
                    </a:lnTo>
                    <a:lnTo>
                      <a:pt x="211" y="319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B98EB714-3509-0E79-DAA3-D8A0A2F0A14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81" y="2442"/>
                <a:ext cx="141" cy="159"/>
              </a:xfrm>
              <a:custGeom>
                <a:avLst/>
                <a:gdLst>
                  <a:gd name="T0" fmla="*/ 153 w 280"/>
                  <a:gd name="T1" fmla="*/ 83 h 319"/>
                  <a:gd name="T2" fmla="*/ 146 w 280"/>
                  <a:gd name="T3" fmla="*/ 60 h 319"/>
                  <a:gd name="T4" fmla="*/ 138 w 280"/>
                  <a:gd name="T5" fmla="*/ 39 h 319"/>
                  <a:gd name="T6" fmla="*/ 138 w 280"/>
                  <a:gd name="T7" fmla="*/ 39 h 319"/>
                  <a:gd name="T8" fmla="*/ 132 w 280"/>
                  <a:gd name="T9" fmla="*/ 60 h 319"/>
                  <a:gd name="T10" fmla="*/ 125 w 280"/>
                  <a:gd name="T11" fmla="*/ 81 h 319"/>
                  <a:gd name="T12" fmla="*/ 77 w 280"/>
                  <a:gd name="T13" fmla="*/ 211 h 319"/>
                  <a:gd name="T14" fmla="*/ 199 w 280"/>
                  <a:gd name="T15" fmla="*/ 211 h 319"/>
                  <a:gd name="T16" fmla="*/ 153 w 280"/>
                  <a:gd name="T17" fmla="*/ 83 h 319"/>
                  <a:gd name="T18" fmla="*/ 238 w 280"/>
                  <a:gd name="T19" fmla="*/ 319 h 319"/>
                  <a:gd name="T20" fmla="*/ 211 w 280"/>
                  <a:gd name="T21" fmla="*/ 240 h 319"/>
                  <a:gd name="T22" fmla="*/ 67 w 280"/>
                  <a:gd name="T23" fmla="*/ 240 h 319"/>
                  <a:gd name="T24" fmla="*/ 38 w 280"/>
                  <a:gd name="T25" fmla="*/ 319 h 319"/>
                  <a:gd name="T26" fmla="*/ 0 w 280"/>
                  <a:gd name="T27" fmla="*/ 319 h 319"/>
                  <a:gd name="T28" fmla="*/ 119 w 280"/>
                  <a:gd name="T29" fmla="*/ 0 h 319"/>
                  <a:gd name="T30" fmla="*/ 161 w 280"/>
                  <a:gd name="T31" fmla="*/ 0 h 319"/>
                  <a:gd name="T32" fmla="*/ 280 w 280"/>
                  <a:gd name="T33" fmla="*/ 319 h 319"/>
                  <a:gd name="T34" fmla="*/ 238 w 280"/>
                  <a:gd name="T35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0" h="319">
                    <a:moveTo>
                      <a:pt x="153" y="83"/>
                    </a:moveTo>
                    <a:lnTo>
                      <a:pt x="146" y="60"/>
                    </a:lnTo>
                    <a:lnTo>
                      <a:pt x="138" y="39"/>
                    </a:lnTo>
                    <a:lnTo>
                      <a:pt x="138" y="39"/>
                    </a:lnTo>
                    <a:lnTo>
                      <a:pt x="132" y="60"/>
                    </a:lnTo>
                    <a:lnTo>
                      <a:pt x="125" y="81"/>
                    </a:lnTo>
                    <a:lnTo>
                      <a:pt x="77" y="211"/>
                    </a:lnTo>
                    <a:lnTo>
                      <a:pt x="199" y="211"/>
                    </a:lnTo>
                    <a:lnTo>
                      <a:pt x="153" y="83"/>
                    </a:lnTo>
                    <a:close/>
                    <a:moveTo>
                      <a:pt x="238" y="319"/>
                    </a:moveTo>
                    <a:lnTo>
                      <a:pt x="211" y="240"/>
                    </a:lnTo>
                    <a:lnTo>
                      <a:pt x="67" y="240"/>
                    </a:lnTo>
                    <a:lnTo>
                      <a:pt x="38" y="319"/>
                    </a:lnTo>
                    <a:lnTo>
                      <a:pt x="0" y="319"/>
                    </a:lnTo>
                    <a:lnTo>
                      <a:pt x="119" y="0"/>
                    </a:lnTo>
                    <a:lnTo>
                      <a:pt x="161" y="0"/>
                    </a:lnTo>
                    <a:lnTo>
                      <a:pt x="280" y="319"/>
                    </a:lnTo>
                    <a:lnTo>
                      <a:pt x="238" y="319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5B4EE4B1-17CA-EF39-57A7-E5053BBBA25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" y="2442"/>
                <a:ext cx="187" cy="159"/>
              </a:xfrm>
              <a:custGeom>
                <a:avLst/>
                <a:gdLst>
                  <a:gd name="T0" fmla="*/ 334 w 372"/>
                  <a:gd name="T1" fmla="*/ 319 h 319"/>
                  <a:gd name="T2" fmla="*/ 305 w 372"/>
                  <a:gd name="T3" fmla="*/ 121 h 319"/>
                  <a:gd name="T4" fmla="*/ 299 w 372"/>
                  <a:gd name="T5" fmla="*/ 71 h 319"/>
                  <a:gd name="T6" fmla="*/ 296 w 372"/>
                  <a:gd name="T7" fmla="*/ 40 h 319"/>
                  <a:gd name="T8" fmla="*/ 294 w 372"/>
                  <a:gd name="T9" fmla="*/ 40 h 319"/>
                  <a:gd name="T10" fmla="*/ 288 w 372"/>
                  <a:gd name="T11" fmla="*/ 64 h 319"/>
                  <a:gd name="T12" fmla="*/ 278 w 372"/>
                  <a:gd name="T13" fmla="*/ 96 h 319"/>
                  <a:gd name="T14" fmla="*/ 203 w 372"/>
                  <a:gd name="T15" fmla="*/ 319 h 319"/>
                  <a:gd name="T16" fmla="*/ 161 w 372"/>
                  <a:gd name="T17" fmla="*/ 319 h 319"/>
                  <a:gd name="T18" fmla="*/ 90 w 372"/>
                  <a:gd name="T19" fmla="*/ 110 h 319"/>
                  <a:gd name="T20" fmla="*/ 79 w 372"/>
                  <a:gd name="T21" fmla="*/ 73 h 319"/>
                  <a:gd name="T22" fmla="*/ 69 w 372"/>
                  <a:gd name="T23" fmla="*/ 40 h 319"/>
                  <a:gd name="T24" fmla="*/ 69 w 372"/>
                  <a:gd name="T25" fmla="*/ 40 h 319"/>
                  <a:gd name="T26" fmla="*/ 65 w 372"/>
                  <a:gd name="T27" fmla="*/ 79 h 319"/>
                  <a:gd name="T28" fmla="*/ 59 w 372"/>
                  <a:gd name="T29" fmla="*/ 125 h 319"/>
                  <a:gd name="T30" fmla="*/ 36 w 372"/>
                  <a:gd name="T31" fmla="*/ 319 h 319"/>
                  <a:gd name="T32" fmla="*/ 0 w 372"/>
                  <a:gd name="T33" fmla="*/ 319 h 319"/>
                  <a:gd name="T34" fmla="*/ 44 w 372"/>
                  <a:gd name="T35" fmla="*/ 0 h 319"/>
                  <a:gd name="T36" fmla="*/ 92 w 372"/>
                  <a:gd name="T37" fmla="*/ 0 h 319"/>
                  <a:gd name="T38" fmla="*/ 165 w 372"/>
                  <a:gd name="T39" fmla="*/ 215 h 319"/>
                  <a:gd name="T40" fmla="*/ 175 w 372"/>
                  <a:gd name="T41" fmla="*/ 244 h 319"/>
                  <a:gd name="T42" fmla="*/ 184 w 372"/>
                  <a:gd name="T43" fmla="*/ 277 h 319"/>
                  <a:gd name="T44" fmla="*/ 184 w 372"/>
                  <a:gd name="T45" fmla="*/ 277 h 319"/>
                  <a:gd name="T46" fmla="*/ 192 w 372"/>
                  <a:gd name="T47" fmla="*/ 246 h 319"/>
                  <a:gd name="T48" fmla="*/ 201 w 372"/>
                  <a:gd name="T49" fmla="*/ 219 h 319"/>
                  <a:gd name="T50" fmla="*/ 276 w 372"/>
                  <a:gd name="T51" fmla="*/ 0 h 319"/>
                  <a:gd name="T52" fmla="*/ 324 w 372"/>
                  <a:gd name="T53" fmla="*/ 0 h 319"/>
                  <a:gd name="T54" fmla="*/ 372 w 372"/>
                  <a:gd name="T55" fmla="*/ 319 h 319"/>
                  <a:gd name="T56" fmla="*/ 334 w 372"/>
                  <a:gd name="T57" fmla="*/ 319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2" h="319">
                    <a:moveTo>
                      <a:pt x="334" y="319"/>
                    </a:moveTo>
                    <a:lnTo>
                      <a:pt x="305" y="121"/>
                    </a:lnTo>
                    <a:lnTo>
                      <a:pt x="299" y="71"/>
                    </a:lnTo>
                    <a:lnTo>
                      <a:pt x="296" y="40"/>
                    </a:lnTo>
                    <a:lnTo>
                      <a:pt x="294" y="40"/>
                    </a:lnTo>
                    <a:lnTo>
                      <a:pt x="288" y="64"/>
                    </a:lnTo>
                    <a:lnTo>
                      <a:pt x="278" y="96"/>
                    </a:lnTo>
                    <a:lnTo>
                      <a:pt x="203" y="319"/>
                    </a:lnTo>
                    <a:lnTo>
                      <a:pt x="161" y="319"/>
                    </a:lnTo>
                    <a:lnTo>
                      <a:pt x="90" y="110"/>
                    </a:lnTo>
                    <a:lnTo>
                      <a:pt x="79" y="73"/>
                    </a:lnTo>
                    <a:lnTo>
                      <a:pt x="69" y="40"/>
                    </a:lnTo>
                    <a:lnTo>
                      <a:pt x="69" y="40"/>
                    </a:lnTo>
                    <a:lnTo>
                      <a:pt x="65" y="79"/>
                    </a:lnTo>
                    <a:lnTo>
                      <a:pt x="59" y="125"/>
                    </a:lnTo>
                    <a:lnTo>
                      <a:pt x="36" y="319"/>
                    </a:lnTo>
                    <a:lnTo>
                      <a:pt x="0" y="319"/>
                    </a:lnTo>
                    <a:lnTo>
                      <a:pt x="44" y="0"/>
                    </a:lnTo>
                    <a:lnTo>
                      <a:pt x="92" y="0"/>
                    </a:lnTo>
                    <a:lnTo>
                      <a:pt x="165" y="215"/>
                    </a:lnTo>
                    <a:lnTo>
                      <a:pt x="175" y="244"/>
                    </a:lnTo>
                    <a:lnTo>
                      <a:pt x="184" y="277"/>
                    </a:lnTo>
                    <a:lnTo>
                      <a:pt x="184" y="277"/>
                    </a:lnTo>
                    <a:lnTo>
                      <a:pt x="192" y="246"/>
                    </a:lnTo>
                    <a:lnTo>
                      <a:pt x="201" y="219"/>
                    </a:lnTo>
                    <a:lnTo>
                      <a:pt x="276" y="0"/>
                    </a:lnTo>
                    <a:lnTo>
                      <a:pt x="324" y="0"/>
                    </a:lnTo>
                    <a:lnTo>
                      <a:pt x="372" y="319"/>
                    </a:lnTo>
                    <a:lnTo>
                      <a:pt x="334" y="319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598DB264-C9D5-5924-633A-3DF319B77CE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628" y="2441"/>
                <a:ext cx="101" cy="161"/>
              </a:xfrm>
              <a:custGeom>
                <a:avLst/>
                <a:gdLst>
                  <a:gd name="T0" fmla="*/ 69 w 201"/>
                  <a:gd name="T1" fmla="*/ 169 h 323"/>
                  <a:gd name="T2" fmla="*/ 53 w 201"/>
                  <a:gd name="T3" fmla="*/ 169 h 323"/>
                  <a:gd name="T4" fmla="*/ 36 w 201"/>
                  <a:gd name="T5" fmla="*/ 169 h 323"/>
                  <a:gd name="T6" fmla="*/ 36 w 201"/>
                  <a:gd name="T7" fmla="*/ 290 h 323"/>
                  <a:gd name="T8" fmla="*/ 55 w 201"/>
                  <a:gd name="T9" fmla="*/ 292 h 323"/>
                  <a:gd name="T10" fmla="*/ 80 w 201"/>
                  <a:gd name="T11" fmla="*/ 292 h 323"/>
                  <a:gd name="T12" fmla="*/ 101 w 201"/>
                  <a:gd name="T13" fmla="*/ 292 h 323"/>
                  <a:gd name="T14" fmla="*/ 132 w 201"/>
                  <a:gd name="T15" fmla="*/ 283 h 323"/>
                  <a:gd name="T16" fmla="*/ 153 w 201"/>
                  <a:gd name="T17" fmla="*/ 265 h 323"/>
                  <a:gd name="T18" fmla="*/ 163 w 201"/>
                  <a:gd name="T19" fmla="*/ 242 h 323"/>
                  <a:gd name="T20" fmla="*/ 163 w 201"/>
                  <a:gd name="T21" fmla="*/ 229 h 323"/>
                  <a:gd name="T22" fmla="*/ 161 w 201"/>
                  <a:gd name="T23" fmla="*/ 213 h 323"/>
                  <a:gd name="T24" fmla="*/ 147 w 201"/>
                  <a:gd name="T25" fmla="*/ 190 h 323"/>
                  <a:gd name="T26" fmla="*/ 109 w 201"/>
                  <a:gd name="T27" fmla="*/ 171 h 323"/>
                  <a:gd name="T28" fmla="*/ 69 w 201"/>
                  <a:gd name="T29" fmla="*/ 169 h 323"/>
                  <a:gd name="T30" fmla="*/ 82 w 201"/>
                  <a:gd name="T31" fmla="*/ 29 h 323"/>
                  <a:gd name="T32" fmla="*/ 59 w 201"/>
                  <a:gd name="T33" fmla="*/ 29 h 323"/>
                  <a:gd name="T34" fmla="*/ 36 w 201"/>
                  <a:gd name="T35" fmla="*/ 31 h 323"/>
                  <a:gd name="T36" fmla="*/ 36 w 201"/>
                  <a:gd name="T37" fmla="*/ 142 h 323"/>
                  <a:gd name="T38" fmla="*/ 51 w 201"/>
                  <a:gd name="T39" fmla="*/ 142 h 323"/>
                  <a:gd name="T40" fmla="*/ 67 w 201"/>
                  <a:gd name="T41" fmla="*/ 142 h 323"/>
                  <a:gd name="T42" fmla="*/ 88 w 201"/>
                  <a:gd name="T43" fmla="*/ 142 h 323"/>
                  <a:gd name="T44" fmla="*/ 121 w 201"/>
                  <a:gd name="T45" fmla="*/ 133 h 323"/>
                  <a:gd name="T46" fmla="*/ 142 w 201"/>
                  <a:gd name="T47" fmla="*/ 117 h 323"/>
                  <a:gd name="T48" fmla="*/ 151 w 201"/>
                  <a:gd name="T49" fmla="*/ 96 h 323"/>
                  <a:gd name="T50" fmla="*/ 153 w 201"/>
                  <a:gd name="T51" fmla="*/ 83 h 323"/>
                  <a:gd name="T52" fmla="*/ 151 w 201"/>
                  <a:gd name="T53" fmla="*/ 71 h 323"/>
                  <a:gd name="T54" fmla="*/ 145 w 201"/>
                  <a:gd name="T55" fmla="*/ 52 h 323"/>
                  <a:gd name="T56" fmla="*/ 128 w 201"/>
                  <a:gd name="T57" fmla="*/ 39 h 323"/>
                  <a:gd name="T58" fmla="*/ 101 w 201"/>
                  <a:gd name="T59" fmla="*/ 31 h 323"/>
                  <a:gd name="T60" fmla="*/ 82 w 201"/>
                  <a:gd name="T61" fmla="*/ 29 h 323"/>
                  <a:gd name="T62" fmla="*/ 76 w 201"/>
                  <a:gd name="T63" fmla="*/ 323 h 323"/>
                  <a:gd name="T64" fmla="*/ 40 w 201"/>
                  <a:gd name="T65" fmla="*/ 321 h 323"/>
                  <a:gd name="T66" fmla="*/ 0 w 201"/>
                  <a:gd name="T67" fmla="*/ 321 h 323"/>
                  <a:gd name="T68" fmla="*/ 0 w 201"/>
                  <a:gd name="T69" fmla="*/ 2 h 323"/>
                  <a:gd name="T70" fmla="*/ 36 w 201"/>
                  <a:gd name="T71" fmla="*/ 0 h 323"/>
                  <a:gd name="T72" fmla="*/ 90 w 201"/>
                  <a:gd name="T73" fmla="*/ 0 h 323"/>
                  <a:gd name="T74" fmla="*/ 115 w 201"/>
                  <a:gd name="T75" fmla="*/ 2 h 323"/>
                  <a:gd name="T76" fmla="*/ 153 w 201"/>
                  <a:gd name="T77" fmla="*/ 12 h 323"/>
                  <a:gd name="T78" fmla="*/ 178 w 201"/>
                  <a:gd name="T79" fmla="*/ 31 h 323"/>
                  <a:gd name="T80" fmla="*/ 190 w 201"/>
                  <a:gd name="T81" fmla="*/ 60 h 323"/>
                  <a:gd name="T82" fmla="*/ 192 w 201"/>
                  <a:gd name="T83" fmla="*/ 77 h 323"/>
                  <a:gd name="T84" fmla="*/ 188 w 201"/>
                  <a:gd name="T85" fmla="*/ 102 h 323"/>
                  <a:gd name="T86" fmla="*/ 159 w 201"/>
                  <a:gd name="T87" fmla="*/ 140 h 323"/>
                  <a:gd name="T88" fmla="*/ 132 w 201"/>
                  <a:gd name="T89" fmla="*/ 152 h 323"/>
                  <a:gd name="T90" fmla="*/ 132 w 201"/>
                  <a:gd name="T91" fmla="*/ 152 h 323"/>
                  <a:gd name="T92" fmla="*/ 147 w 201"/>
                  <a:gd name="T93" fmla="*/ 156 h 323"/>
                  <a:gd name="T94" fmla="*/ 172 w 201"/>
                  <a:gd name="T95" fmla="*/ 167 h 323"/>
                  <a:gd name="T96" fmla="*/ 190 w 201"/>
                  <a:gd name="T97" fmla="*/ 187 h 323"/>
                  <a:gd name="T98" fmla="*/ 199 w 201"/>
                  <a:gd name="T99" fmla="*/ 212 h 323"/>
                  <a:gd name="T100" fmla="*/ 201 w 201"/>
                  <a:gd name="T101" fmla="*/ 227 h 323"/>
                  <a:gd name="T102" fmla="*/ 199 w 201"/>
                  <a:gd name="T103" fmla="*/ 242 h 323"/>
                  <a:gd name="T104" fmla="*/ 188 w 201"/>
                  <a:gd name="T105" fmla="*/ 275 h 323"/>
                  <a:gd name="T106" fmla="*/ 159 w 201"/>
                  <a:gd name="T107" fmla="*/ 304 h 323"/>
                  <a:gd name="T108" fmla="*/ 111 w 201"/>
                  <a:gd name="T109" fmla="*/ 321 h 323"/>
                  <a:gd name="T110" fmla="*/ 76 w 201"/>
                  <a:gd name="T111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1" h="323">
                    <a:moveTo>
                      <a:pt x="69" y="169"/>
                    </a:moveTo>
                    <a:lnTo>
                      <a:pt x="53" y="169"/>
                    </a:lnTo>
                    <a:lnTo>
                      <a:pt x="36" y="169"/>
                    </a:lnTo>
                    <a:lnTo>
                      <a:pt x="36" y="290"/>
                    </a:lnTo>
                    <a:lnTo>
                      <a:pt x="55" y="292"/>
                    </a:lnTo>
                    <a:lnTo>
                      <a:pt x="80" y="292"/>
                    </a:lnTo>
                    <a:lnTo>
                      <a:pt x="101" y="292"/>
                    </a:lnTo>
                    <a:lnTo>
                      <a:pt x="132" y="283"/>
                    </a:lnTo>
                    <a:lnTo>
                      <a:pt x="153" y="265"/>
                    </a:lnTo>
                    <a:lnTo>
                      <a:pt x="163" y="242"/>
                    </a:lnTo>
                    <a:lnTo>
                      <a:pt x="163" y="229"/>
                    </a:lnTo>
                    <a:lnTo>
                      <a:pt x="161" y="213"/>
                    </a:lnTo>
                    <a:lnTo>
                      <a:pt x="147" y="190"/>
                    </a:lnTo>
                    <a:lnTo>
                      <a:pt x="109" y="171"/>
                    </a:lnTo>
                    <a:lnTo>
                      <a:pt x="69" y="169"/>
                    </a:lnTo>
                    <a:close/>
                    <a:moveTo>
                      <a:pt x="82" y="29"/>
                    </a:moveTo>
                    <a:lnTo>
                      <a:pt x="59" y="29"/>
                    </a:lnTo>
                    <a:lnTo>
                      <a:pt x="36" y="31"/>
                    </a:lnTo>
                    <a:lnTo>
                      <a:pt x="36" y="142"/>
                    </a:lnTo>
                    <a:lnTo>
                      <a:pt x="51" y="142"/>
                    </a:lnTo>
                    <a:lnTo>
                      <a:pt x="67" y="142"/>
                    </a:lnTo>
                    <a:lnTo>
                      <a:pt x="88" y="142"/>
                    </a:lnTo>
                    <a:lnTo>
                      <a:pt x="121" y="133"/>
                    </a:lnTo>
                    <a:lnTo>
                      <a:pt x="142" y="117"/>
                    </a:lnTo>
                    <a:lnTo>
                      <a:pt x="151" y="96"/>
                    </a:lnTo>
                    <a:lnTo>
                      <a:pt x="153" y="83"/>
                    </a:lnTo>
                    <a:lnTo>
                      <a:pt x="151" y="71"/>
                    </a:lnTo>
                    <a:lnTo>
                      <a:pt x="145" y="52"/>
                    </a:lnTo>
                    <a:lnTo>
                      <a:pt x="128" y="39"/>
                    </a:lnTo>
                    <a:lnTo>
                      <a:pt x="101" y="31"/>
                    </a:lnTo>
                    <a:lnTo>
                      <a:pt x="82" y="29"/>
                    </a:lnTo>
                    <a:close/>
                    <a:moveTo>
                      <a:pt x="76" y="323"/>
                    </a:moveTo>
                    <a:lnTo>
                      <a:pt x="40" y="321"/>
                    </a:lnTo>
                    <a:lnTo>
                      <a:pt x="0" y="321"/>
                    </a:lnTo>
                    <a:lnTo>
                      <a:pt x="0" y="2"/>
                    </a:lnTo>
                    <a:lnTo>
                      <a:pt x="36" y="0"/>
                    </a:lnTo>
                    <a:lnTo>
                      <a:pt x="90" y="0"/>
                    </a:lnTo>
                    <a:lnTo>
                      <a:pt x="115" y="2"/>
                    </a:lnTo>
                    <a:lnTo>
                      <a:pt x="153" y="12"/>
                    </a:lnTo>
                    <a:lnTo>
                      <a:pt x="178" y="31"/>
                    </a:lnTo>
                    <a:lnTo>
                      <a:pt x="190" y="60"/>
                    </a:lnTo>
                    <a:lnTo>
                      <a:pt x="192" y="77"/>
                    </a:lnTo>
                    <a:lnTo>
                      <a:pt x="188" y="102"/>
                    </a:lnTo>
                    <a:lnTo>
                      <a:pt x="159" y="140"/>
                    </a:lnTo>
                    <a:lnTo>
                      <a:pt x="132" y="152"/>
                    </a:lnTo>
                    <a:lnTo>
                      <a:pt x="132" y="152"/>
                    </a:lnTo>
                    <a:lnTo>
                      <a:pt x="147" y="156"/>
                    </a:lnTo>
                    <a:lnTo>
                      <a:pt x="172" y="167"/>
                    </a:lnTo>
                    <a:lnTo>
                      <a:pt x="190" y="187"/>
                    </a:lnTo>
                    <a:lnTo>
                      <a:pt x="199" y="212"/>
                    </a:lnTo>
                    <a:lnTo>
                      <a:pt x="201" y="227"/>
                    </a:lnTo>
                    <a:lnTo>
                      <a:pt x="199" y="242"/>
                    </a:lnTo>
                    <a:lnTo>
                      <a:pt x="188" y="275"/>
                    </a:lnTo>
                    <a:lnTo>
                      <a:pt x="159" y="304"/>
                    </a:lnTo>
                    <a:lnTo>
                      <a:pt x="111" y="321"/>
                    </a:lnTo>
                    <a:lnTo>
                      <a:pt x="76" y="323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5" name="Freeform 12">
                <a:extLst>
                  <a:ext uri="{FF2B5EF4-FFF2-40B4-BE49-F238E27FC236}">
                    <a16:creationId xmlns:a16="http://schemas.microsoft.com/office/drawing/2014/main" id="{F11D6E2A-BA8F-16E4-B7CF-8DF5F088EEB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48" y="2442"/>
                <a:ext cx="123" cy="161"/>
              </a:xfrm>
              <a:custGeom>
                <a:avLst/>
                <a:gdLst>
                  <a:gd name="T0" fmla="*/ 119 w 246"/>
                  <a:gd name="T1" fmla="*/ 323 h 323"/>
                  <a:gd name="T2" fmla="*/ 85 w 246"/>
                  <a:gd name="T3" fmla="*/ 321 h 323"/>
                  <a:gd name="T4" fmla="*/ 37 w 246"/>
                  <a:gd name="T5" fmla="*/ 304 h 323"/>
                  <a:gd name="T6" fmla="*/ 12 w 246"/>
                  <a:gd name="T7" fmla="*/ 273 h 323"/>
                  <a:gd name="T8" fmla="*/ 0 w 246"/>
                  <a:gd name="T9" fmla="*/ 233 h 323"/>
                  <a:gd name="T10" fmla="*/ 0 w 246"/>
                  <a:gd name="T11" fmla="*/ 213 h 323"/>
                  <a:gd name="T12" fmla="*/ 0 w 246"/>
                  <a:gd name="T13" fmla="*/ 0 h 323"/>
                  <a:gd name="T14" fmla="*/ 37 w 246"/>
                  <a:gd name="T15" fmla="*/ 0 h 323"/>
                  <a:gd name="T16" fmla="*/ 37 w 246"/>
                  <a:gd name="T17" fmla="*/ 210 h 323"/>
                  <a:gd name="T18" fmla="*/ 39 w 246"/>
                  <a:gd name="T19" fmla="*/ 227 h 323"/>
                  <a:gd name="T20" fmla="*/ 45 w 246"/>
                  <a:gd name="T21" fmla="*/ 256 h 323"/>
                  <a:gd name="T22" fmla="*/ 64 w 246"/>
                  <a:gd name="T23" fmla="*/ 279 h 323"/>
                  <a:gd name="T24" fmla="*/ 98 w 246"/>
                  <a:gd name="T25" fmla="*/ 292 h 323"/>
                  <a:gd name="T26" fmla="*/ 123 w 246"/>
                  <a:gd name="T27" fmla="*/ 294 h 323"/>
                  <a:gd name="T28" fmla="*/ 144 w 246"/>
                  <a:gd name="T29" fmla="*/ 292 h 323"/>
                  <a:gd name="T30" fmla="*/ 177 w 246"/>
                  <a:gd name="T31" fmla="*/ 283 h 323"/>
                  <a:gd name="T32" fmla="*/ 198 w 246"/>
                  <a:gd name="T33" fmla="*/ 260 h 323"/>
                  <a:gd name="T34" fmla="*/ 210 w 246"/>
                  <a:gd name="T35" fmla="*/ 225 h 323"/>
                  <a:gd name="T36" fmla="*/ 212 w 246"/>
                  <a:gd name="T37" fmla="*/ 200 h 323"/>
                  <a:gd name="T38" fmla="*/ 212 w 246"/>
                  <a:gd name="T39" fmla="*/ 0 h 323"/>
                  <a:gd name="T40" fmla="*/ 246 w 246"/>
                  <a:gd name="T41" fmla="*/ 0 h 323"/>
                  <a:gd name="T42" fmla="*/ 246 w 246"/>
                  <a:gd name="T43" fmla="*/ 198 h 323"/>
                  <a:gd name="T44" fmla="*/ 244 w 246"/>
                  <a:gd name="T45" fmla="*/ 227 h 323"/>
                  <a:gd name="T46" fmla="*/ 229 w 246"/>
                  <a:gd name="T47" fmla="*/ 275 h 323"/>
                  <a:gd name="T48" fmla="*/ 196 w 246"/>
                  <a:gd name="T49" fmla="*/ 306 h 323"/>
                  <a:gd name="T50" fmla="*/ 150 w 246"/>
                  <a:gd name="T51" fmla="*/ 321 h 323"/>
                  <a:gd name="T52" fmla="*/ 119 w 246"/>
                  <a:gd name="T53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6" h="323">
                    <a:moveTo>
                      <a:pt x="119" y="323"/>
                    </a:moveTo>
                    <a:lnTo>
                      <a:pt x="85" y="321"/>
                    </a:lnTo>
                    <a:lnTo>
                      <a:pt x="37" y="304"/>
                    </a:lnTo>
                    <a:lnTo>
                      <a:pt x="12" y="273"/>
                    </a:lnTo>
                    <a:lnTo>
                      <a:pt x="0" y="233"/>
                    </a:lnTo>
                    <a:lnTo>
                      <a:pt x="0" y="213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37" y="210"/>
                    </a:lnTo>
                    <a:lnTo>
                      <a:pt x="39" y="227"/>
                    </a:lnTo>
                    <a:lnTo>
                      <a:pt x="45" y="256"/>
                    </a:lnTo>
                    <a:lnTo>
                      <a:pt x="64" y="279"/>
                    </a:lnTo>
                    <a:lnTo>
                      <a:pt x="98" y="292"/>
                    </a:lnTo>
                    <a:lnTo>
                      <a:pt x="123" y="294"/>
                    </a:lnTo>
                    <a:lnTo>
                      <a:pt x="144" y="292"/>
                    </a:lnTo>
                    <a:lnTo>
                      <a:pt x="177" y="283"/>
                    </a:lnTo>
                    <a:lnTo>
                      <a:pt x="198" y="260"/>
                    </a:lnTo>
                    <a:lnTo>
                      <a:pt x="210" y="225"/>
                    </a:lnTo>
                    <a:lnTo>
                      <a:pt x="212" y="200"/>
                    </a:lnTo>
                    <a:lnTo>
                      <a:pt x="212" y="0"/>
                    </a:lnTo>
                    <a:lnTo>
                      <a:pt x="246" y="0"/>
                    </a:lnTo>
                    <a:lnTo>
                      <a:pt x="246" y="198"/>
                    </a:lnTo>
                    <a:lnTo>
                      <a:pt x="244" y="227"/>
                    </a:lnTo>
                    <a:lnTo>
                      <a:pt x="229" y="275"/>
                    </a:lnTo>
                    <a:lnTo>
                      <a:pt x="196" y="306"/>
                    </a:lnTo>
                    <a:lnTo>
                      <a:pt x="150" y="321"/>
                    </a:lnTo>
                    <a:lnTo>
                      <a:pt x="119" y="323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3E75F260-2CDE-76B4-C97D-1F217720F6D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2098" y="2441"/>
                <a:ext cx="102" cy="160"/>
              </a:xfrm>
              <a:custGeom>
                <a:avLst/>
                <a:gdLst>
                  <a:gd name="T0" fmla="*/ 69 w 203"/>
                  <a:gd name="T1" fmla="*/ 29 h 321"/>
                  <a:gd name="T2" fmla="*/ 51 w 203"/>
                  <a:gd name="T3" fmla="*/ 29 h 321"/>
                  <a:gd name="T4" fmla="*/ 38 w 203"/>
                  <a:gd name="T5" fmla="*/ 31 h 321"/>
                  <a:gd name="T6" fmla="*/ 38 w 203"/>
                  <a:gd name="T7" fmla="*/ 146 h 321"/>
                  <a:gd name="T8" fmla="*/ 48 w 203"/>
                  <a:gd name="T9" fmla="*/ 146 h 321"/>
                  <a:gd name="T10" fmla="*/ 67 w 203"/>
                  <a:gd name="T11" fmla="*/ 146 h 321"/>
                  <a:gd name="T12" fmla="*/ 84 w 203"/>
                  <a:gd name="T13" fmla="*/ 146 h 321"/>
                  <a:gd name="T14" fmla="*/ 113 w 203"/>
                  <a:gd name="T15" fmla="*/ 137 h 321"/>
                  <a:gd name="T16" fmla="*/ 134 w 203"/>
                  <a:gd name="T17" fmla="*/ 121 h 321"/>
                  <a:gd name="T18" fmla="*/ 144 w 203"/>
                  <a:gd name="T19" fmla="*/ 98 h 321"/>
                  <a:gd name="T20" fmla="*/ 146 w 203"/>
                  <a:gd name="T21" fmla="*/ 87 h 321"/>
                  <a:gd name="T22" fmla="*/ 144 w 203"/>
                  <a:gd name="T23" fmla="*/ 71 h 321"/>
                  <a:gd name="T24" fmla="*/ 134 w 203"/>
                  <a:gd name="T25" fmla="*/ 50 h 321"/>
                  <a:gd name="T26" fmla="*/ 103 w 203"/>
                  <a:gd name="T27" fmla="*/ 31 h 321"/>
                  <a:gd name="T28" fmla="*/ 69 w 203"/>
                  <a:gd name="T29" fmla="*/ 29 h 321"/>
                  <a:gd name="T30" fmla="*/ 157 w 203"/>
                  <a:gd name="T31" fmla="*/ 321 h 321"/>
                  <a:gd name="T32" fmla="*/ 44 w 203"/>
                  <a:gd name="T33" fmla="*/ 173 h 321"/>
                  <a:gd name="T34" fmla="*/ 38 w 203"/>
                  <a:gd name="T35" fmla="*/ 173 h 321"/>
                  <a:gd name="T36" fmla="*/ 38 w 203"/>
                  <a:gd name="T37" fmla="*/ 321 h 321"/>
                  <a:gd name="T38" fmla="*/ 0 w 203"/>
                  <a:gd name="T39" fmla="*/ 321 h 321"/>
                  <a:gd name="T40" fmla="*/ 0 w 203"/>
                  <a:gd name="T41" fmla="*/ 2 h 321"/>
                  <a:gd name="T42" fmla="*/ 32 w 203"/>
                  <a:gd name="T43" fmla="*/ 0 h 321"/>
                  <a:gd name="T44" fmla="*/ 76 w 203"/>
                  <a:gd name="T45" fmla="*/ 0 h 321"/>
                  <a:gd name="T46" fmla="*/ 99 w 203"/>
                  <a:gd name="T47" fmla="*/ 2 h 321"/>
                  <a:gd name="T48" fmla="*/ 138 w 203"/>
                  <a:gd name="T49" fmla="*/ 10 h 321"/>
                  <a:gd name="T50" fmla="*/ 167 w 203"/>
                  <a:gd name="T51" fmla="*/ 29 h 321"/>
                  <a:gd name="T52" fmla="*/ 182 w 203"/>
                  <a:gd name="T53" fmla="*/ 60 h 321"/>
                  <a:gd name="T54" fmla="*/ 182 w 203"/>
                  <a:gd name="T55" fmla="*/ 81 h 321"/>
                  <a:gd name="T56" fmla="*/ 182 w 203"/>
                  <a:gd name="T57" fmla="*/ 102 h 321"/>
                  <a:gd name="T58" fmla="*/ 165 w 203"/>
                  <a:gd name="T59" fmla="*/ 135 h 321"/>
                  <a:gd name="T60" fmla="*/ 138 w 203"/>
                  <a:gd name="T61" fmla="*/ 158 h 321"/>
                  <a:gd name="T62" fmla="*/ 101 w 203"/>
                  <a:gd name="T63" fmla="*/ 169 h 321"/>
                  <a:gd name="T64" fmla="*/ 82 w 203"/>
                  <a:gd name="T65" fmla="*/ 171 h 321"/>
                  <a:gd name="T66" fmla="*/ 98 w 203"/>
                  <a:gd name="T67" fmla="*/ 189 h 321"/>
                  <a:gd name="T68" fmla="*/ 111 w 203"/>
                  <a:gd name="T69" fmla="*/ 204 h 321"/>
                  <a:gd name="T70" fmla="*/ 203 w 203"/>
                  <a:gd name="T71" fmla="*/ 321 h 321"/>
                  <a:gd name="T72" fmla="*/ 157 w 203"/>
                  <a:gd name="T73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3" h="321">
                    <a:moveTo>
                      <a:pt x="69" y="29"/>
                    </a:moveTo>
                    <a:lnTo>
                      <a:pt x="51" y="29"/>
                    </a:lnTo>
                    <a:lnTo>
                      <a:pt x="38" y="31"/>
                    </a:lnTo>
                    <a:lnTo>
                      <a:pt x="38" y="146"/>
                    </a:lnTo>
                    <a:lnTo>
                      <a:pt x="48" y="146"/>
                    </a:lnTo>
                    <a:lnTo>
                      <a:pt x="67" y="146"/>
                    </a:lnTo>
                    <a:lnTo>
                      <a:pt x="84" y="146"/>
                    </a:lnTo>
                    <a:lnTo>
                      <a:pt x="113" y="137"/>
                    </a:lnTo>
                    <a:lnTo>
                      <a:pt x="134" y="121"/>
                    </a:lnTo>
                    <a:lnTo>
                      <a:pt x="144" y="98"/>
                    </a:lnTo>
                    <a:lnTo>
                      <a:pt x="146" y="87"/>
                    </a:lnTo>
                    <a:lnTo>
                      <a:pt x="144" y="71"/>
                    </a:lnTo>
                    <a:lnTo>
                      <a:pt x="134" y="50"/>
                    </a:lnTo>
                    <a:lnTo>
                      <a:pt x="103" y="31"/>
                    </a:lnTo>
                    <a:lnTo>
                      <a:pt x="69" y="29"/>
                    </a:lnTo>
                    <a:close/>
                    <a:moveTo>
                      <a:pt x="157" y="321"/>
                    </a:moveTo>
                    <a:lnTo>
                      <a:pt x="44" y="173"/>
                    </a:lnTo>
                    <a:lnTo>
                      <a:pt x="38" y="173"/>
                    </a:lnTo>
                    <a:lnTo>
                      <a:pt x="38" y="321"/>
                    </a:lnTo>
                    <a:lnTo>
                      <a:pt x="0" y="321"/>
                    </a:lnTo>
                    <a:lnTo>
                      <a:pt x="0" y="2"/>
                    </a:lnTo>
                    <a:lnTo>
                      <a:pt x="32" y="0"/>
                    </a:lnTo>
                    <a:lnTo>
                      <a:pt x="76" y="0"/>
                    </a:lnTo>
                    <a:lnTo>
                      <a:pt x="99" y="2"/>
                    </a:lnTo>
                    <a:lnTo>
                      <a:pt x="138" y="10"/>
                    </a:lnTo>
                    <a:lnTo>
                      <a:pt x="167" y="29"/>
                    </a:lnTo>
                    <a:lnTo>
                      <a:pt x="182" y="60"/>
                    </a:lnTo>
                    <a:lnTo>
                      <a:pt x="182" y="81"/>
                    </a:lnTo>
                    <a:lnTo>
                      <a:pt x="182" y="102"/>
                    </a:lnTo>
                    <a:lnTo>
                      <a:pt x="165" y="135"/>
                    </a:lnTo>
                    <a:lnTo>
                      <a:pt x="138" y="158"/>
                    </a:lnTo>
                    <a:lnTo>
                      <a:pt x="101" y="169"/>
                    </a:lnTo>
                    <a:lnTo>
                      <a:pt x="82" y="171"/>
                    </a:lnTo>
                    <a:lnTo>
                      <a:pt x="98" y="189"/>
                    </a:lnTo>
                    <a:lnTo>
                      <a:pt x="111" y="204"/>
                    </a:lnTo>
                    <a:lnTo>
                      <a:pt x="203" y="321"/>
                    </a:lnTo>
                    <a:lnTo>
                      <a:pt x="157" y="321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  <p:sp>
            <p:nvSpPr>
              <p:cNvPr id="37" name="Freeform 14">
                <a:extLst>
                  <a:ext uri="{FF2B5EF4-FFF2-40B4-BE49-F238E27FC236}">
                    <a16:creationId xmlns:a16="http://schemas.microsoft.com/office/drawing/2014/main" id="{F9B13AB6-894D-4843-5627-64EF2B0303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04" y="2440"/>
                <a:ext cx="131" cy="163"/>
              </a:xfrm>
              <a:custGeom>
                <a:avLst/>
                <a:gdLst>
                  <a:gd name="T0" fmla="*/ 157 w 263"/>
                  <a:gd name="T1" fmla="*/ 327 h 327"/>
                  <a:gd name="T2" fmla="*/ 123 w 263"/>
                  <a:gd name="T3" fmla="*/ 325 h 327"/>
                  <a:gd name="T4" fmla="*/ 63 w 263"/>
                  <a:gd name="T5" fmla="*/ 304 h 327"/>
                  <a:gd name="T6" fmla="*/ 23 w 263"/>
                  <a:gd name="T7" fmla="*/ 264 h 327"/>
                  <a:gd name="T8" fmla="*/ 0 w 263"/>
                  <a:gd name="T9" fmla="*/ 206 h 327"/>
                  <a:gd name="T10" fmla="*/ 0 w 263"/>
                  <a:gd name="T11" fmla="*/ 169 h 327"/>
                  <a:gd name="T12" fmla="*/ 0 w 263"/>
                  <a:gd name="T13" fmla="*/ 135 h 327"/>
                  <a:gd name="T14" fmla="*/ 23 w 263"/>
                  <a:gd name="T15" fmla="*/ 73 h 327"/>
                  <a:gd name="T16" fmla="*/ 65 w 263"/>
                  <a:gd name="T17" fmla="*/ 27 h 327"/>
                  <a:gd name="T18" fmla="*/ 128 w 263"/>
                  <a:gd name="T19" fmla="*/ 2 h 327"/>
                  <a:gd name="T20" fmla="*/ 171 w 263"/>
                  <a:gd name="T21" fmla="*/ 0 h 327"/>
                  <a:gd name="T22" fmla="*/ 215 w 263"/>
                  <a:gd name="T23" fmla="*/ 2 h 327"/>
                  <a:gd name="T24" fmla="*/ 259 w 263"/>
                  <a:gd name="T25" fmla="*/ 14 h 327"/>
                  <a:gd name="T26" fmla="*/ 249 w 263"/>
                  <a:gd name="T27" fmla="*/ 46 h 327"/>
                  <a:gd name="T28" fmla="*/ 209 w 263"/>
                  <a:gd name="T29" fmla="*/ 33 h 327"/>
                  <a:gd name="T30" fmla="*/ 165 w 263"/>
                  <a:gd name="T31" fmla="*/ 31 h 327"/>
                  <a:gd name="T32" fmla="*/ 132 w 263"/>
                  <a:gd name="T33" fmla="*/ 33 h 327"/>
                  <a:gd name="T34" fmla="*/ 84 w 263"/>
                  <a:gd name="T35" fmla="*/ 54 h 327"/>
                  <a:gd name="T36" fmla="*/ 53 w 263"/>
                  <a:gd name="T37" fmla="*/ 91 h 327"/>
                  <a:gd name="T38" fmla="*/ 38 w 263"/>
                  <a:gd name="T39" fmla="*/ 139 h 327"/>
                  <a:gd name="T40" fmla="*/ 38 w 263"/>
                  <a:gd name="T41" fmla="*/ 166 h 327"/>
                  <a:gd name="T42" fmla="*/ 38 w 263"/>
                  <a:gd name="T43" fmla="*/ 194 h 327"/>
                  <a:gd name="T44" fmla="*/ 55 w 263"/>
                  <a:gd name="T45" fmla="*/ 244 h 327"/>
                  <a:gd name="T46" fmla="*/ 88 w 263"/>
                  <a:gd name="T47" fmla="*/ 277 h 327"/>
                  <a:gd name="T48" fmla="*/ 136 w 263"/>
                  <a:gd name="T49" fmla="*/ 294 h 327"/>
                  <a:gd name="T50" fmla="*/ 163 w 263"/>
                  <a:gd name="T51" fmla="*/ 296 h 327"/>
                  <a:gd name="T52" fmla="*/ 197 w 263"/>
                  <a:gd name="T53" fmla="*/ 294 h 327"/>
                  <a:gd name="T54" fmla="*/ 226 w 263"/>
                  <a:gd name="T55" fmla="*/ 287 h 327"/>
                  <a:gd name="T56" fmla="*/ 226 w 263"/>
                  <a:gd name="T57" fmla="*/ 162 h 327"/>
                  <a:gd name="T58" fmla="*/ 263 w 263"/>
                  <a:gd name="T59" fmla="*/ 162 h 327"/>
                  <a:gd name="T60" fmla="*/ 263 w 263"/>
                  <a:gd name="T61" fmla="*/ 310 h 327"/>
                  <a:gd name="T62" fmla="*/ 211 w 263"/>
                  <a:gd name="T63" fmla="*/ 323 h 327"/>
                  <a:gd name="T64" fmla="*/ 157 w 263"/>
                  <a:gd name="T65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3" h="327">
                    <a:moveTo>
                      <a:pt x="157" y="327"/>
                    </a:moveTo>
                    <a:lnTo>
                      <a:pt x="123" y="325"/>
                    </a:lnTo>
                    <a:lnTo>
                      <a:pt x="63" y="304"/>
                    </a:lnTo>
                    <a:lnTo>
                      <a:pt x="23" y="264"/>
                    </a:lnTo>
                    <a:lnTo>
                      <a:pt x="0" y="206"/>
                    </a:lnTo>
                    <a:lnTo>
                      <a:pt x="0" y="169"/>
                    </a:lnTo>
                    <a:lnTo>
                      <a:pt x="0" y="135"/>
                    </a:lnTo>
                    <a:lnTo>
                      <a:pt x="23" y="73"/>
                    </a:lnTo>
                    <a:lnTo>
                      <a:pt x="65" y="27"/>
                    </a:lnTo>
                    <a:lnTo>
                      <a:pt x="128" y="2"/>
                    </a:lnTo>
                    <a:lnTo>
                      <a:pt x="171" y="0"/>
                    </a:lnTo>
                    <a:lnTo>
                      <a:pt x="215" y="2"/>
                    </a:lnTo>
                    <a:lnTo>
                      <a:pt x="259" y="14"/>
                    </a:lnTo>
                    <a:lnTo>
                      <a:pt x="249" y="46"/>
                    </a:lnTo>
                    <a:lnTo>
                      <a:pt x="209" y="33"/>
                    </a:lnTo>
                    <a:lnTo>
                      <a:pt x="165" y="31"/>
                    </a:lnTo>
                    <a:lnTo>
                      <a:pt x="132" y="33"/>
                    </a:lnTo>
                    <a:lnTo>
                      <a:pt x="84" y="54"/>
                    </a:lnTo>
                    <a:lnTo>
                      <a:pt x="53" y="91"/>
                    </a:lnTo>
                    <a:lnTo>
                      <a:pt x="38" y="139"/>
                    </a:lnTo>
                    <a:lnTo>
                      <a:pt x="38" y="166"/>
                    </a:lnTo>
                    <a:lnTo>
                      <a:pt x="38" y="194"/>
                    </a:lnTo>
                    <a:lnTo>
                      <a:pt x="55" y="244"/>
                    </a:lnTo>
                    <a:lnTo>
                      <a:pt x="88" y="277"/>
                    </a:lnTo>
                    <a:lnTo>
                      <a:pt x="136" y="294"/>
                    </a:lnTo>
                    <a:lnTo>
                      <a:pt x="163" y="296"/>
                    </a:lnTo>
                    <a:lnTo>
                      <a:pt x="197" y="294"/>
                    </a:lnTo>
                    <a:lnTo>
                      <a:pt x="226" y="287"/>
                    </a:lnTo>
                    <a:lnTo>
                      <a:pt x="226" y="162"/>
                    </a:lnTo>
                    <a:lnTo>
                      <a:pt x="263" y="162"/>
                    </a:lnTo>
                    <a:lnTo>
                      <a:pt x="263" y="310"/>
                    </a:lnTo>
                    <a:lnTo>
                      <a:pt x="211" y="323"/>
                    </a:lnTo>
                    <a:lnTo>
                      <a:pt x="157" y="327"/>
                    </a:lnTo>
                    <a:close/>
                  </a:path>
                </a:pathLst>
              </a:custGeom>
              <a:solidFill>
                <a:srgbClr val="7B7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8481"/>
              </a:p>
            </p:txBody>
          </p:sp>
        </p:grpSp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FBCB7B0A-2095-8871-59FC-A7DF9ECEB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386" b="24387"/>
            <a:stretch/>
          </p:blipFill>
          <p:spPr>
            <a:xfrm>
              <a:off x="26384629" y="1048329"/>
              <a:ext cx="2272400" cy="2260638"/>
            </a:xfrm>
            <a:prstGeom prst="rect">
              <a:avLst/>
            </a:prstGeom>
          </p:spPr>
        </p:pic>
      </p:grpSp>
      <p:pic>
        <p:nvPicPr>
          <p:cNvPr id="45" name="Grafik 44">
            <a:extLst>
              <a:ext uri="{FF2B5EF4-FFF2-40B4-BE49-F238E27FC236}">
                <a16:creationId xmlns:a16="http://schemas.microsoft.com/office/drawing/2014/main" id="{2DCA6790-F664-8FCA-74B2-7D15793ED4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60" y="932223"/>
            <a:ext cx="2890689" cy="289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8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 90 x 120 cm Schrift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 userDrawn="1"/>
        </p:nvSpPr>
        <p:spPr>
          <a:xfrm>
            <a:off x="4050" y="4608303"/>
            <a:ext cx="32395238" cy="2735699"/>
          </a:xfrm>
          <a:prstGeom prst="rect">
            <a:avLst/>
          </a:prstGeom>
          <a:solidFill>
            <a:srgbClr val="E3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6" tIns="44193" rIns="88386" bIns="44193" rtlCol="0" anchor="ctr"/>
          <a:lstStyle/>
          <a:p>
            <a:pPr algn="ctr"/>
            <a:endParaRPr lang="de-DE" sz="8481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3702" y="5400305"/>
            <a:ext cx="29515797" cy="1872001"/>
          </a:xfrm>
        </p:spPr>
        <p:txBody>
          <a:bodyPr lIns="0" tIns="0" rIns="0" bIns="0">
            <a:normAutofit/>
          </a:bodyPr>
          <a:lstStyle>
            <a:lvl1pPr>
              <a:defRPr sz="4800" baseline="0"/>
            </a:lvl1pPr>
          </a:lstStyle>
          <a:p>
            <a:r>
              <a:rPr lang="de-DE" dirty="0"/>
              <a:t>Titel für Poster-Format 90 x 120 cm</a:t>
            </a:r>
            <a:br>
              <a:rPr lang="de-DE" dirty="0"/>
            </a:br>
            <a:r>
              <a:rPr lang="de-DE" dirty="0"/>
              <a:t>Wenn alles ganz voll und kleingedruckt ist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E8FA-6315-48C9-B8CC-AEE37E62B44C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FE72-C0E1-434D-BA35-C6CFB99ADCD6}" type="slidenum">
              <a:rPr lang="de-DE" smtClean="0"/>
              <a:t>‹Nr.›</a:t>
            </a:fld>
            <a:endParaRPr lang="de-DE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3"/>
          </p:nvPr>
        </p:nvSpPr>
        <p:spPr>
          <a:xfrm>
            <a:off x="1439652" y="7560430"/>
            <a:ext cx="29515224" cy="33839907"/>
          </a:xfrm>
        </p:spPr>
        <p:txBody>
          <a:bodyPr/>
          <a:lstStyle>
            <a:lvl1pPr marL="0" indent="0">
              <a:buNone/>
              <a:defRPr sz="4600">
                <a:solidFill>
                  <a:srgbClr val="333333"/>
                </a:solidFill>
              </a:defRPr>
            </a:lvl1pPr>
            <a:lvl2pPr>
              <a:defRPr sz="4600">
                <a:solidFill>
                  <a:srgbClr val="333333"/>
                </a:solidFill>
              </a:defRPr>
            </a:lvl2pPr>
            <a:lvl3pPr>
              <a:defRPr sz="4600">
                <a:solidFill>
                  <a:srgbClr val="333333"/>
                </a:solidFill>
              </a:defRPr>
            </a:lvl3pPr>
            <a:lvl4pPr>
              <a:defRPr sz="4600">
                <a:solidFill>
                  <a:srgbClr val="333333"/>
                </a:solidFill>
              </a:defRPr>
            </a:lvl4pPr>
            <a:lvl5pPr>
              <a:defRPr sz="4600">
                <a:solidFill>
                  <a:srgbClr val="333333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5979" y="2064494"/>
            <a:ext cx="3851966" cy="937969"/>
          </a:xfrm>
          <a:prstGeom prst="rect">
            <a:avLst/>
          </a:prstGeom>
        </p:spPr>
      </p:pic>
      <p:cxnSp>
        <p:nvCxnSpPr>
          <p:cNvPr id="21" name="Gerade Verbindung 20"/>
          <p:cNvCxnSpPr/>
          <p:nvPr userDrawn="1"/>
        </p:nvCxnSpPr>
        <p:spPr>
          <a:xfrm>
            <a:off x="0" y="4320303"/>
            <a:ext cx="32395238" cy="0"/>
          </a:xfrm>
          <a:prstGeom prst="line">
            <a:avLst/>
          </a:prstGeom>
          <a:ln w="180000">
            <a:solidFill>
              <a:srgbClr val="0048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80058" y="1812477"/>
            <a:ext cx="24193158" cy="1050809"/>
          </a:xfrm>
          <a:noFill/>
        </p:spPr>
        <p:txBody>
          <a:bodyPr wrap="square" rtlCol="0" anchor="b" anchorCtr="0">
            <a:noAutofit/>
          </a:bodyPr>
          <a:lstStyle>
            <a:lvl1pPr marL="0" indent="0">
              <a:buNone/>
              <a:defRPr lang="de-DE" sz="4400" dirty="0">
                <a:solidFill>
                  <a:srgbClr val="004894"/>
                </a:solidFill>
              </a:defRPr>
            </a:lvl1pPr>
          </a:lstStyle>
          <a:p>
            <a:pPr marL="0" lvl="0"/>
            <a:r>
              <a:rPr lang="de-DE" sz="4400" dirty="0">
                <a:solidFill>
                  <a:srgbClr val="004894"/>
                </a:solidFill>
              </a:rPr>
              <a:t>Klinik, Institut, Forschungsbereich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439788" y="4608305"/>
            <a:ext cx="29515662" cy="792000"/>
          </a:xfrm>
        </p:spPr>
        <p:txBody>
          <a:bodyPr vert="horz" lIns="0" tIns="0" rIns="0" bIns="0" rtlCol="0" anchor="b" anchorCtr="0">
            <a:noAutofit/>
          </a:bodyPr>
          <a:lstStyle>
            <a:lvl1pPr marL="0" indent="0">
              <a:buNone/>
              <a:defRPr lang="de-DE" sz="24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>
              <a:spcBef>
                <a:spcPct val="0"/>
              </a:spcBef>
            </a:pPr>
            <a:r>
              <a:rPr lang="de-DE" dirty="0"/>
              <a:t>Autor</a:t>
            </a:r>
          </a:p>
        </p:txBody>
      </p:sp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1439652" y="1133477"/>
            <a:ext cx="2310110" cy="2316551"/>
            <a:chOff x="848" y="674"/>
            <a:chExt cx="1360" cy="1446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848" y="674"/>
              <a:ext cx="1360" cy="1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848" y="674"/>
              <a:ext cx="1361" cy="1192"/>
            </a:xfrm>
            <a:custGeom>
              <a:avLst/>
              <a:gdLst>
                <a:gd name="T0" fmla="*/ 2721 w 2721"/>
                <a:gd name="T1" fmla="*/ 1280 h 2383"/>
                <a:gd name="T2" fmla="*/ 2721 w 2721"/>
                <a:gd name="T3" fmla="*/ 1089 h 2383"/>
                <a:gd name="T4" fmla="*/ 2382 w 2721"/>
                <a:gd name="T5" fmla="*/ 1089 h 2383"/>
                <a:gd name="T6" fmla="*/ 2382 w 2721"/>
                <a:gd name="T7" fmla="*/ 0 h 2383"/>
                <a:gd name="T8" fmla="*/ 0 w 2721"/>
                <a:gd name="T9" fmla="*/ 0 h 2383"/>
                <a:gd name="T10" fmla="*/ 0 w 2721"/>
                <a:gd name="T11" fmla="*/ 2383 h 2383"/>
                <a:gd name="T12" fmla="*/ 2382 w 2721"/>
                <a:gd name="T13" fmla="*/ 2383 h 2383"/>
                <a:gd name="T14" fmla="*/ 2382 w 2721"/>
                <a:gd name="T15" fmla="*/ 1974 h 2383"/>
                <a:gd name="T16" fmla="*/ 2721 w 2721"/>
                <a:gd name="T17" fmla="*/ 1974 h 2383"/>
                <a:gd name="T18" fmla="*/ 2721 w 2721"/>
                <a:gd name="T19" fmla="*/ 1784 h 2383"/>
                <a:gd name="T20" fmla="*/ 2382 w 2721"/>
                <a:gd name="T21" fmla="*/ 1784 h 2383"/>
                <a:gd name="T22" fmla="*/ 2382 w 2721"/>
                <a:gd name="T23" fmla="*/ 1627 h 2383"/>
                <a:gd name="T24" fmla="*/ 2687 w 2721"/>
                <a:gd name="T25" fmla="*/ 1627 h 2383"/>
                <a:gd name="T26" fmla="*/ 2687 w 2721"/>
                <a:gd name="T27" fmla="*/ 1437 h 2383"/>
                <a:gd name="T28" fmla="*/ 2382 w 2721"/>
                <a:gd name="T29" fmla="*/ 1437 h 2383"/>
                <a:gd name="T30" fmla="*/ 2382 w 2721"/>
                <a:gd name="T31" fmla="*/ 1280 h 2383"/>
                <a:gd name="T32" fmla="*/ 2721 w 2721"/>
                <a:gd name="T33" fmla="*/ 1280 h 2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21" h="2383">
                  <a:moveTo>
                    <a:pt x="2721" y="1280"/>
                  </a:moveTo>
                  <a:lnTo>
                    <a:pt x="2721" y="1089"/>
                  </a:lnTo>
                  <a:lnTo>
                    <a:pt x="2382" y="1089"/>
                  </a:lnTo>
                  <a:lnTo>
                    <a:pt x="2382" y="0"/>
                  </a:lnTo>
                  <a:lnTo>
                    <a:pt x="0" y="0"/>
                  </a:lnTo>
                  <a:lnTo>
                    <a:pt x="0" y="2383"/>
                  </a:lnTo>
                  <a:lnTo>
                    <a:pt x="2382" y="2383"/>
                  </a:lnTo>
                  <a:lnTo>
                    <a:pt x="2382" y="1974"/>
                  </a:lnTo>
                  <a:lnTo>
                    <a:pt x="2721" y="1974"/>
                  </a:lnTo>
                  <a:lnTo>
                    <a:pt x="2721" y="1784"/>
                  </a:lnTo>
                  <a:lnTo>
                    <a:pt x="2382" y="1784"/>
                  </a:lnTo>
                  <a:lnTo>
                    <a:pt x="2382" y="1627"/>
                  </a:lnTo>
                  <a:lnTo>
                    <a:pt x="2687" y="1627"/>
                  </a:lnTo>
                  <a:lnTo>
                    <a:pt x="2687" y="1437"/>
                  </a:lnTo>
                  <a:lnTo>
                    <a:pt x="2382" y="1437"/>
                  </a:lnTo>
                  <a:lnTo>
                    <a:pt x="2382" y="1280"/>
                  </a:lnTo>
                  <a:lnTo>
                    <a:pt x="2721" y="1280"/>
                  </a:lnTo>
                  <a:close/>
                </a:path>
              </a:pathLst>
            </a:custGeom>
            <a:solidFill>
              <a:srgbClr val="1C4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1188" y="1219"/>
              <a:ext cx="347" cy="449"/>
            </a:xfrm>
            <a:custGeom>
              <a:avLst/>
              <a:gdLst>
                <a:gd name="T0" fmla="*/ 337 w 694"/>
                <a:gd name="T1" fmla="*/ 896 h 896"/>
                <a:gd name="T2" fmla="*/ 286 w 694"/>
                <a:gd name="T3" fmla="*/ 895 h 896"/>
                <a:gd name="T4" fmla="*/ 201 w 694"/>
                <a:gd name="T5" fmla="*/ 882 h 896"/>
                <a:gd name="T6" fmla="*/ 135 w 694"/>
                <a:gd name="T7" fmla="*/ 856 h 896"/>
                <a:gd name="T8" fmla="*/ 83 w 694"/>
                <a:gd name="T9" fmla="*/ 821 h 896"/>
                <a:gd name="T10" fmla="*/ 47 w 694"/>
                <a:gd name="T11" fmla="*/ 778 h 896"/>
                <a:gd name="T12" fmla="*/ 21 w 694"/>
                <a:gd name="T13" fmla="*/ 727 h 896"/>
                <a:gd name="T14" fmla="*/ 7 w 694"/>
                <a:gd name="T15" fmla="*/ 671 h 896"/>
                <a:gd name="T16" fmla="*/ 1 w 694"/>
                <a:gd name="T17" fmla="*/ 612 h 896"/>
                <a:gd name="T18" fmla="*/ 0 w 694"/>
                <a:gd name="T19" fmla="*/ 582 h 896"/>
                <a:gd name="T20" fmla="*/ 0 w 694"/>
                <a:gd name="T21" fmla="*/ 0 h 896"/>
                <a:gd name="T22" fmla="*/ 142 w 694"/>
                <a:gd name="T23" fmla="*/ 0 h 896"/>
                <a:gd name="T24" fmla="*/ 142 w 694"/>
                <a:gd name="T25" fmla="*/ 572 h 896"/>
                <a:gd name="T26" fmla="*/ 144 w 694"/>
                <a:gd name="T27" fmla="*/ 615 h 896"/>
                <a:gd name="T28" fmla="*/ 157 w 694"/>
                <a:gd name="T29" fmla="*/ 671 h 896"/>
                <a:gd name="T30" fmla="*/ 172 w 694"/>
                <a:gd name="T31" fmla="*/ 704 h 896"/>
                <a:gd name="T32" fmla="*/ 194 w 694"/>
                <a:gd name="T33" fmla="*/ 732 h 896"/>
                <a:gd name="T34" fmla="*/ 226 w 694"/>
                <a:gd name="T35" fmla="*/ 755 h 896"/>
                <a:gd name="T36" fmla="*/ 266 w 694"/>
                <a:gd name="T37" fmla="*/ 769 h 896"/>
                <a:gd name="T38" fmla="*/ 315 w 694"/>
                <a:gd name="T39" fmla="*/ 778 h 896"/>
                <a:gd name="T40" fmla="*/ 345 w 694"/>
                <a:gd name="T41" fmla="*/ 778 h 896"/>
                <a:gd name="T42" fmla="*/ 371 w 694"/>
                <a:gd name="T43" fmla="*/ 778 h 896"/>
                <a:gd name="T44" fmla="*/ 419 w 694"/>
                <a:gd name="T45" fmla="*/ 772 h 896"/>
                <a:gd name="T46" fmla="*/ 458 w 694"/>
                <a:gd name="T47" fmla="*/ 759 h 896"/>
                <a:gd name="T48" fmla="*/ 491 w 694"/>
                <a:gd name="T49" fmla="*/ 740 h 896"/>
                <a:gd name="T50" fmla="*/ 517 w 694"/>
                <a:gd name="T51" fmla="*/ 713 h 896"/>
                <a:gd name="T52" fmla="*/ 535 w 694"/>
                <a:gd name="T53" fmla="*/ 678 h 896"/>
                <a:gd name="T54" fmla="*/ 548 w 694"/>
                <a:gd name="T55" fmla="*/ 635 h 896"/>
                <a:gd name="T56" fmla="*/ 554 w 694"/>
                <a:gd name="T57" fmla="*/ 583 h 896"/>
                <a:gd name="T58" fmla="*/ 554 w 694"/>
                <a:gd name="T59" fmla="*/ 553 h 896"/>
                <a:gd name="T60" fmla="*/ 554 w 694"/>
                <a:gd name="T61" fmla="*/ 0 h 896"/>
                <a:gd name="T62" fmla="*/ 694 w 694"/>
                <a:gd name="T63" fmla="*/ 0 h 896"/>
                <a:gd name="T64" fmla="*/ 694 w 694"/>
                <a:gd name="T65" fmla="*/ 543 h 896"/>
                <a:gd name="T66" fmla="*/ 694 w 694"/>
                <a:gd name="T67" fmla="*/ 586 h 896"/>
                <a:gd name="T68" fmla="*/ 681 w 694"/>
                <a:gd name="T69" fmla="*/ 663 h 896"/>
                <a:gd name="T70" fmla="*/ 658 w 694"/>
                <a:gd name="T71" fmla="*/ 729 h 896"/>
                <a:gd name="T72" fmla="*/ 623 w 694"/>
                <a:gd name="T73" fmla="*/ 785 h 896"/>
                <a:gd name="T74" fmla="*/ 578 w 694"/>
                <a:gd name="T75" fmla="*/ 828 h 896"/>
                <a:gd name="T76" fmla="*/ 522 w 694"/>
                <a:gd name="T77" fmla="*/ 861 h 896"/>
                <a:gd name="T78" fmla="*/ 456 w 694"/>
                <a:gd name="T79" fmla="*/ 885 h 896"/>
                <a:gd name="T80" fmla="*/ 378 w 694"/>
                <a:gd name="T81" fmla="*/ 895 h 896"/>
                <a:gd name="T82" fmla="*/ 337 w 694"/>
                <a:gd name="T83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4" h="896">
                  <a:moveTo>
                    <a:pt x="337" y="896"/>
                  </a:moveTo>
                  <a:lnTo>
                    <a:pt x="286" y="895"/>
                  </a:lnTo>
                  <a:lnTo>
                    <a:pt x="201" y="882"/>
                  </a:lnTo>
                  <a:lnTo>
                    <a:pt x="135" y="856"/>
                  </a:lnTo>
                  <a:lnTo>
                    <a:pt x="83" y="821"/>
                  </a:lnTo>
                  <a:lnTo>
                    <a:pt x="47" y="778"/>
                  </a:lnTo>
                  <a:lnTo>
                    <a:pt x="21" y="727"/>
                  </a:lnTo>
                  <a:lnTo>
                    <a:pt x="7" y="671"/>
                  </a:lnTo>
                  <a:lnTo>
                    <a:pt x="1" y="612"/>
                  </a:lnTo>
                  <a:lnTo>
                    <a:pt x="0" y="582"/>
                  </a:lnTo>
                  <a:lnTo>
                    <a:pt x="0" y="0"/>
                  </a:lnTo>
                  <a:lnTo>
                    <a:pt x="142" y="0"/>
                  </a:lnTo>
                  <a:lnTo>
                    <a:pt x="142" y="572"/>
                  </a:lnTo>
                  <a:lnTo>
                    <a:pt x="144" y="615"/>
                  </a:lnTo>
                  <a:lnTo>
                    <a:pt x="157" y="671"/>
                  </a:lnTo>
                  <a:lnTo>
                    <a:pt x="172" y="704"/>
                  </a:lnTo>
                  <a:lnTo>
                    <a:pt x="194" y="732"/>
                  </a:lnTo>
                  <a:lnTo>
                    <a:pt x="226" y="755"/>
                  </a:lnTo>
                  <a:lnTo>
                    <a:pt x="266" y="769"/>
                  </a:lnTo>
                  <a:lnTo>
                    <a:pt x="315" y="778"/>
                  </a:lnTo>
                  <a:lnTo>
                    <a:pt x="345" y="778"/>
                  </a:lnTo>
                  <a:lnTo>
                    <a:pt x="371" y="778"/>
                  </a:lnTo>
                  <a:lnTo>
                    <a:pt x="419" y="772"/>
                  </a:lnTo>
                  <a:lnTo>
                    <a:pt x="458" y="759"/>
                  </a:lnTo>
                  <a:lnTo>
                    <a:pt x="491" y="740"/>
                  </a:lnTo>
                  <a:lnTo>
                    <a:pt x="517" y="713"/>
                  </a:lnTo>
                  <a:lnTo>
                    <a:pt x="535" y="678"/>
                  </a:lnTo>
                  <a:lnTo>
                    <a:pt x="548" y="635"/>
                  </a:lnTo>
                  <a:lnTo>
                    <a:pt x="554" y="583"/>
                  </a:lnTo>
                  <a:lnTo>
                    <a:pt x="554" y="553"/>
                  </a:lnTo>
                  <a:lnTo>
                    <a:pt x="554" y="0"/>
                  </a:lnTo>
                  <a:lnTo>
                    <a:pt x="694" y="0"/>
                  </a:lnTo>
                  <a:lnTo>
                    <a:pt x="694" y="543"/>
                  </a:lnTo>
                  <a:lnTo>
                    <a:pt x="694" y="586"/>
                  </a:lnTo>
                  <a:lnTo>
                    <a:pt x="681" y="663"/>
                  </a:lnTo>
                  <a:lnTo>
                    <a:pt x="658" y="729"/>
                  </a:lnTo>
                  <a:lnTo>
                    <a:pt x="623" y="785"/>
                  </a:lnTo>
                  <a:lnTo>
                    <a:pt x="578" y="828"/>
                  </a:lnTo>
                  <a:lnTo>
                    <a:pt x="522" y="861"/>
                  </a:lnTo>
                  <a:lnTo>
                    <a:pt x="456" y="885"/>
                  </a:lnTo>
                  <a:lnTo>
                    <a:pt x="378" y="895"/>
                  </a:lnTo>
                  <a:lnTo>
                    <a:pt x="337" y="8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1627" y="1219"/>
              <a:ext cx="326" cy="442"/>
            </a:xfrm>
            <a:custGeom>
              <a:avLst/>
              <a:gdLst>
                <a:gd name="T0" fmla="*/ 464 w 652"/>
                <a:gd name="T1" fmla="*/ 883 h 883"/>
                <a:gd name="T2" fmla="*/ 143 w 652"/>
                <a:gd name="T3" fmla="*/ 451 h 883"/>
                <a:gd name="T4" fmla="*/ 143 w 652"/>
                <a:gd name="T5" fmla="*/ 883 h 883"/>
                <a:gd name="T6" fmla="*/ 0 w 652"/>
                <a:gd name="T7" fmla="*/ 883 h 883"/>
                <a:gd name="T8" fmla="*/ 0 w 652"/>
                <a:gd name="T9" fmla="*/ 0 h 883"/>
                <a:gd name="T10" fmla="*/ 143 w 652"/>
                <a:gd name="T11" fmla="*/ 0 h 883"/>
                <a:gd name="T12" fmla="*/ 143 w 652"/>
                <a:gd name="T13" fmla="*/ 409 h 883"/>
                <a:gd name="T14" fmla="*/ 465 w 652"/>
                <a:gd name="T15" fmla="*/ 0 h 883"/>
                <a:gd name="T16" fmla="*/ 639 w 652"/>
                <a:gd name="T17" fmla="*/ 0 h 883"/>
                <a:gd name="T18" fmla="*/ 289 w 652"/>
                <a:gd name="T19" fmla="*/ 426 h 883"/>
                <a:gd name="T20" fmla="*/ 652 w 652"/>
                <a:gd name="T21" fmla="*/ 883 h 883"/>
                <a:gd name="T22" fmla="*/ 464 w 652"/>
                <a:gd name="T23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2" h="883">
                  <a:moveTo>
                    <a:pt x="464" y="883"/>
                  </a:moveTo>
                  <a:lnTo>
                    <a:pt x="143" y="451"/>
                  </a:lnTo>
                  <a:lnTo>
                    <a:pt x="143" y="883"/>
                  </a:lnTo>
                  <a:lnTo>
                    <a:pt x="0" y="883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409"/>
                  </a:lnTo>
                  <a:lnTo>
                    <a:pt x="465" y="0"/>
                  </a:lnTo>
                  <a:lnTo>
                    <a:pt x="639" y="0"/>
                  </a:lnTo>
                  <a:lnTo>
                    <a:pt x="289" y="426"/>
                  </a:lnTo>
                  <a:lnTo>
                    <a:pt x="652" y="883"/>
                  </a:lnTo>
                  <a:lnTo>
                    <a:pt x="464" y="8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848" y="2000"/>
              <a:ext cx="93" cy="119"/>
            </a:xfrm>
            <a:custGeom>
              <a:avLst/>
              <a:gdLst>
                <a:gd name="T0" fmla="*/ 158 w 186"/>
                <a:gd name="T1" fmla="*/ 240 h 240"/>
                <a:gd name="T2" fmla="*/ 158 w 186"/>
                <a:gd name="T3" fmla="*/ 127 h 240"/>
                <a:gd name="T4" fmla="*/ 27 w 186"/>
                <a:gd name="T5" fmla="*/ 127 h 240"/>
                <a:gd name="T6" fmla="*/ 27 w 186"/>
                <a:gd name="T7" fmla="*/ 240 h 240"/>
                <a:gd name="T8" fmla="*/ 0 w 186"/>
                <a:gd name="T9" fmla="*/ 240 h 240"/>
                <a:gd name="T10" fmla="*/ 0 w 186"/>
                <a:gd name="T11" fmla="*/ 0 h 240"/>
                <a:gd name="T12" fmla="*/ 27 w 186"/>
                <a:gd name="T13" fmla="*/ 0 h 240"/>
                <a:gd name="T14" fmla="*/ 27 w 186"/>
                <a:gd name="T15" fmla="*/ 104 h 240"/>
                <a:gd name="T16" fmla="*/ 158 w 186"/>
                <a:gd name="T17" fmla="*/ 104 h 240"/>
                <a:gd name="T18" fmla="*/ 158 w 186"/>
                <a:gd name="T19" fmla="*/ 0 h 240"/>
                <a:gd name="T20" fmla="*/ 186 w 186"/>
                <a:gd name="T21" fmla="*/ 0 h 240"/>
                <a:gd name="T22" fmla="*/ 186 w 186"/>
                <a:gd name="T23" fmla="*/ 240 h 240"/>
                <a:gd name="T24" fmla="*/ 158 w 186"/>
                <a:gd name="T2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6" h="240">
                  <a:moveTo>
                    <a:pt x="158" y="240"/>
                  </a:moveTo>
                  <a:lnTo>
                    <a:pt x="158" y="127"/>
                  </a:lnTo>
                  <a:lnTo>
                    <a:pt x="27" y="127"/>
                  </a:lnTo>
                  <a:lnTo>
                    <a:pt x="27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104"/>
                  </a:lnTo>
                  <a:lnTo>
                    <a:pt x="158" y="104"/>
                  </a:lnTo>
                  <a:lnTo>
                    <a:pt x="158" y="0"/>
                  </a:lnTo>
                  <a:lnTo>
                    <a:pt x="186" y="0"/>
                  </a:lnTo>
                  <a:lnTo>
                    <a:pt x="186" y="240"/>
                  </a:lnTo>
                  <a:lnTo>
                    <a:pt x="158" y="240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023" y="2000"/>
              <a:ext cx="105" cy="119"/>
            </a:xfrm>
            <a:custGeom>
              <a:avLst/>
              <a:gdLst>
                <a:gd name="T0" fmla="*/ 115 w 210"/>
                <a:gd name="T1" fmla="*/ 62 h 240"/>
                <a:gd name="T2" fmla="*/ 109 w 210"/>
                <a:gd name="T3" fmla="*/ 45 h 240"/>
                <a:gd name="T4" fmla="*/ 104 w 210"/>
                <a:gd name="T5" fmla="*/ 29 h 240"/>
                <a:gd name="T6" fmla="*/ 104 w 210"/>
                <a:gd name="T7" fmla="*/ 29 h 240"/>
                <a:gd name="T8" fmla="*/ 99 w 210"/>
                <a:gd name="T9" fmla="*/ 45 h 240"/>
                <a:gd name="T10" fmla="*/ 93 w 210"/>
                <a:gd name="T11" fmla="*/ 61 h 240"/>
                <a:gd name="T12" fmla="*/ 57 w 210"/>
                <a:gd name="T13" fmla="*/ 159 h 240"/>
                <a:gd name="T14" fmla="*/ 150 w 210"/>
                <a:gd name="T15" fmla="*/ 159 h 240"/>
                <a:gd name="T16" fmla="*/ 115 w 210"/>
                <a:gd name="T17" fmla="*/ 62 h 240"/>
                <a:gd name="T18" fmla="*/ 178 w 210"/>
                <a:gd name="T19" fmla="*/ 240 h 240"/>
                <a:gd name="T20" fmla="*/ 158 w 210"/>
                <a:gd name="T21" fmla="*/ 180 h 240"/>
                <a:gd name="T22" fmla="*/ 50 w 210"/>
                <a:gd name="T23" fmla="*/ 180 h 240"/>
                <a:gd name="T24" fmla="*/ 29 w 210"/>
                <a:gd name="T25" fmla="*/ 240 h 240"/>
                <a:gd name="T26" fmla="*/ 0 w 210"/>
                <a:gd name="T27" fmla="*/ 240 h 240"/>
                <a:gd name="T28" fmla="*/ 89 w 210"/>
                <a:gd name="T29" fmla="*/ 0 h 240"/>
                <a:gd name="T30" fmla="*/ 121 w 210"/>
                <a:gd name="T31" fmla="*/ 0 h 240"/>
                <a:gd name="T32" fmla="*/ 210 w 210"/>
                <a:gd name="T33" fmla="*/ 240 h 240"/>
                <a:gd name="T34" fmla="*/ 178 w 210"/>
                <a:gd name="T3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240">
                  <a:moveTo>
                    <a:pt x="115" y="62"/>
                  </a:moveTo>
                  <a:lnTo>
                    <a:pt x="109" y="45"/>
                  </a:lnTo>
                  <a:lnTo>
                    <a:pt x="104" y="29"/>
                  </a:lnTo>
                  <a:lnTo>
                    <a:pt x="104" y="29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57" y="159"/>
                  </a:lnTo>
                  <a:lnTo>
                    <a:pt x="150" y="159"/>
                  </a:lnTo>
                  <a:lnTo>
                    <a:pt x="115" y="62"/>
                  </a:lnTo>
                  <a:close/>
                  <a:moveTo>
                    <a:pt x="178" y="240"/>
                  </a:moveTo>
                  <a:lnTo>
                    <a:pt x="158" y="180"/>
                  </a:lnTo>
                  <a:lnTo>
                    <a:pt x="50" y="180"/>
                  </a:lnTo>
                  <a:lnTo>
                    <a:pt x="29" y="240"/>
                  </a:lnTo>
                  <a:lnTo>
                    <a:pt x="0" y="240"/>
                  </a:lnTo>
                  <a:lnTo>
                    <a:pt x="89" y="0"/>
                  </a:lnTo>
                  <a:lnTo>
                    <a:pt x="121" y="0"/>
                  </a:lnTo>
                  <a:lnTo>
                    <a:pt x="210" y="240"/>
                  </a:lnTo>
                  <a:lnTo>
                    <a:pt x="178" y="240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204" y="2000"/>
              <a:ext cx="139" cy="119"/>
            </a:xfrm>
            <a:custGeom>
              <a:avLst/>
              <a:gdLst>
                <a:gd name="T0" fmla="*/ 251 w 280"/>
                <a:gd name="T1" fmla="*/ 240 h 240"/>
                <a:gd name="T2" fmla="*/ 229 w 280"/>
                <a:gd name="T3" fmla="*/ 91 h 240"/>
                <a:gd name="T4" fmla="*/ 225 w 280"/>
                <a:gd name="T5" fmla="*/ 54 h 240"/>
                <a:gd name="T6" fmla="*/ 222 w 280"/>
                <a:gd name="T7" fmla="*/ 31 h 240"/>
                <a:gd name="T8" fmla="*/ 221 w 280"/>
                <a:gd name="T9" fmla="*/ 31 h 240"/>
                <a:gd name="T10" fmla="*/ 216 w 280"/>
                <a:gd name="T11" fmla="*/ 48 h 240"/>
                <a:gd name="T12" fmla="*/ 209 w 280"/>
                <a:gd name="T13" fmla="*/ 72 h 240"/>
                <a:gd name="T14" fmla="*/ 153 w 280"/>
                <a:gd name="T15" fmla="*/ 240 h 240"/>
                <a:gd name="T16" fmla="*/ 121 w 280"/>
                <a:gd name="T17" fmla="*/ 240 h 240"/>
                <a:gd name="T18" fmla="*/ 68 w 280"/>
                <a:gd name="T19" fmla="*/ 82 h 240"/>
                <a:gd name="T20" fmla="*/ 59 w 280"/>
                <a:gd name="T21" fmla="*/ 55 h 240"/>
                <a:gd name="T22" fmla="*/ 52 w 280"/>
                <a:gd name="T23" fmla="*/ 31 h 240"/>
                <a:gd name="T24" fmla="*/ 52 w 280"/>
                <a:gd name="T25" fmla="*/ 31 h 240"/>
                <a:gd name="T26" fmla="*/ 49 w 280"/>
                <a:gd name="T27" fmla="*/ 59 h 240"/>
                <a:gd name="T28" fmla="*/ 45 w 280"/>
                <a:gd name="T29" fmla="*/ 94 h 240"/>
                <a:gd name="T30" fmla="*/ 28 w 280"/>
                <a:gd name="T31" fmla="*/ 240 h 240"/>
                <a:gd name="T32" fmla="*/ 0 w 280"/>
                <a:gd name="T33" fmla="*/ 240 h 240"/>
                <a:gd name="T34" fmla="*/ 33 w 280"/>
                <a:gd name="T35" fmla="*/ 0 h 240"/>
                <a:gd name="T36" fmla="*/ 69 w 280"/>
                <a:gd name="T37" fmla="*/ 0 h 240"/>
                <a:gd name="T38" fmla="*/ 124 w 280"/>
                <a:gd name="T39" fmla="*/ 162 h 240"/>
                <a:gd name="T40" fmla="*/ 131 w 280"/>
                <a:gd name="T41" fmla="*/ 183 h 240"/>
                <a:gd name="T42" fmla="*/ 139 w 280"/>
                <a:gd name="T43" fmla="*/ 208 h 240"/>
                <a:gd name="T44" fmla="*/ 139 w 280"/>
                <a:gd name="T45" fmla="*/ 208 h 240"/>
                <a:gd name="T46" fmla="*/ 144 w 280"/>
                <a:gd name="T47" fmla="*/ 185 h 240"/>
                <a:gd name="T48" fmla="*/ 152 w 280"/>
                <a:gd name="T49" fmla="*/ 165 h 240"/>
                <a:gd name="T50" fmla="*/ 208 w 280"/>
                <a:gd name="T51" fmla="*/ 0 h 240"/>
                <a:gd name="T52" fmla="*/ 244 w 280"/>
                <a:gd name="T53" fmla="*/ 0 h 240"/>
                <a:gd name="T54" fmla="*/ 280 w 280"/>
                <a:gd name="T55" fmla="*/ 240 h 240"/>
                <a:gd name="T56" fmla="*/ 251 w 280"/>
                <a:gd name="T57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0" h="240">
                  <a:moveTo>
                    <a:pt x="251" y="240"/>
                  </a:moveTo>
                  <a:lnTo>
                    <a:pt x="229" y="91"/>
                  </a:lnTo>
                  <a:lnTo>
                    <a:pt x="225" y="54"/>
                  </a:lnTo>
                  <a:lnTo>
                    <a:pt x="222" y="31"/>
                  </a:lnTo>
                  <a:lnTo>
                    <a:pt x="221" y="31"/>
                  </a:lnTo>
                  <a:lnTo>
                    <a:pt x="216" y="48"/>
                  </a:lnTo>
                  <a:lnTo>
                    <a:pt x="209" y="72"/>
                  </a:lnTo>
                  <a:lnTo>
                    <a:pt x="153" y="240"/>
                  </a:lnTo>
                  <a:lnTo>
                    <a:pt x="121" y="240"/>
                  </a:lnTo>
                  <a:lnTo>
                    <a:pt x="68" y="82"/>
                  </a:lnTo>
                  <a:lnTo>
                    <a:pt x="59" y="55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49" y="59"/>
                  </a:lnTo>
                  <a:lnTo>
                    <a:pt x="45" y="94"/>
                  </a:lnTo>
                  <a:lnTo>
                    <a:pt x="28" y="240"/>
                  </a:lnTo>
                  <a:lnTo>
                    <a:pt x="0" y="240"/>
                  </a:lnTo>
                  <a:lnTo>
                    <a:pt x="33" y="0"/>
                  </a:lnTo>
                  <a:lnTo>
                    <a:pt x="69" y="0"/>
                  </a:lnTo>
                  <a:lnTo>
                    <a:pt x="124" y="162"/>
                  </a:lnTo>
                  <a:lnTo>
                    <a:pt x="131" y="183"/>
                  </a:lnTo>
                  <a:lnTo>
                    <a:pt x="139" y="208"/>
                  </a:lnTo>
                  <a:lnTo>
                    <a:pt x="139" y="208"/>
                  </a:lnTo>
                  <a:lnTo>
                    <a:pt x="144" y="185"/>
                  </a:lnTo>
                  <a:lnTo>
                    <a:pt x="152" y="165"/>
                  </a:lnTo>
                  <a:lnTo>
                    <a:pt x="208" y="0"/>
                  </a:lnTo>
                  <a:lnTo>
                    <a:pt x="244" y="0"/>
                  </a:lnTo>
                  <a:lnTo>
                    <a:pt x="280" y="240"/>
                  </a:lnTo>
                  <a:lnTo>
                    <a:pt x="251" y="240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1433" y="1999"/>
              <a:ext cx="75" cy="121"/>
            </a:xfrm>
            <a:custGeom>
              <a:avLst/>
              <a:gdLst>
                <a:gd name="T0" fmla="*/ 52 w 151"/>
                <a:gd name="T1" fmla="*/ 127 h 242"/>
                <a:gd name="T2" fmla="*/ 41 w 151"/>
                <a:gd name="T3" fmla="*/ 127 h 242"/>
                <a:gd name="T4" fmla="*/ 28 w 151"/>
                <a:gd name="T5" fmla="*/ 127 h 242"/>
                <a:gd name="T6" fmla="*/ 28 w 151"/>
                <a:gd name="T7" fmla="*/ 218 h 242"/>
                <a:gd name="T8" fmla="*/ 42 w 151"/>
                <a:gd name="T9" fmla="*/ 219 h 242"/>
                <a:gd name="T10" fmla="*/ 61 w 151"/>
                <a:gd name="T11" fmla="*/ 219 h 242"/>
                <a:gd name="T12" fmla="*/ 77 w 151"/>
                <a:gd name="T13" fmla="*/ 219 h 242"/>
                <a:gd name="T14" fmla="*/ 100 w 151"/>
                <a:gd name="T15" fmla="*/ 212 h 242"/>
                <a:gd name="T16" fmla="*/ 115 w 151"/>
                <a:gd name="T17" fmla="*/ 199 h 242"/>
                <a:gd name="T18" fmla="*/ 123 w 151"/>
                <a:gd name="T19" fmla="*/ 181 h 242"/>
                <a:gd name="T20" fmla="*/ 123 w 151"/>
                <a:gd name="T21" fmla="*/ 171 h 242"/>
                <a:gd name="T22" fmla="*/ 121 w 151"/>
                <a:gd name="T23" fmla="*/ 160 h 242"/>
                <a:gd name="T24" fmla="*/ 111 w 151"/>
                <a:gd name="T25" fmla="*/ 143 h 242"/>
                <a:gd name="T26" fmla="*/ 82 w 151"/>
                <a:gd name="T27" fmla="*/ 128 h 242"/>
                <a:gd name="T28" fmla="*/ 52 w 151"/>
                <a:gd name="T29" fmla="*/ 127 h 242"/>
                <a:gd name="T30" fmla="*/ 62 w 151"/>
                <a:gd name="T31" fmla="*/ 22 h 242"/>
                <a:gd name="T32" fmla="*/ 45 w 151"/>
                <a:gd name="T33" fmla="*/ 22 h 242"/>
                <a:gd name="T34" fmla="*/ 28 w 151"/>
                <a:gd name="T35" fmla="*/ 23 h 242"/>
                <a:gd name="T36" fmla="*/ 28 w 151"/>
                <a:gd name="T37" fmla="*/ 107 h 242"/>
                <a:gd name="T38" fmla="*/ 39 w 151"/>
                <a:gd name="T39" fmla="*/ 107 h 242"/>
                <a:gd name="T40" fmla="*/ 51 w 151"/>
                <a:gd name="T41" fmla="*/ 107 h 242"/>
                <a:gd name="T42" fmla="*/ 66 w 151"/>
                <a:gd name="T43" fmla="*/ 107 h 242"/>
                <a:gd name="T44" fmla="*/ 91 w 151"/>
                <a:gd name="T45" fmla="*/ 99 h 242"/>
                <a:gd name="T46" fmla="*/ 107 w 151"/>
                <a:gd name="T47" fmla="*/ 88 h 242"/>
                <a:gd name="T48" fmla="*/ 114 w 151"/>
                <a:gd name="T49" fmla="*/ 72 h 242"/>
                <a:gd name="T50" fmla="*/ 115 w 151"/>
                <a:gd name="T51" fmla="*/ 62 h 242"/>
                <a:gd name="T52" fmla="*/ 114 w 151"/>
                <a:gd name="T53" fmla="*/ 53 h 242"/>
                <a:gd name="T54" fmla="*/ 110 w 151"/>
                <a:gd name="T55" fmla="*/ 39 h 242"/>
                <a:gd name="T56" fmla="*/ 97 w 151"/>
                <a:gd name="T57" fmla="*/ 29 h 242"/>
                <a:gd name="T58" fmla="*/ 77 w 151"/>
                <a:gd name="T59" fmla="*/ 23 h 242"/>
                <a:gd name="T60" fmla="*/ 62 w 151"/>
                <a:gd name="T61" fmla="*/ 22 h 242"/>
                <a:gd name="T62" fmla="*/ 58 w 151"/>
                <a:gd name="T63" fmla="*/ 242 h 242"/>
                <a:gd name="T64" fmla="*/ 30 w 151"/>
                <a:gd name="T65" fmla="*/ 241 h 242"/>
                <a:gd name="T66" fmla="*/ 0 w 151"/>
                <a:gd name="T67" fmla="*/ 241 h 242"/>
                <a:gd name="T68" fmla="*/ 0 w 151"/>
                <a:gd name="T69" fmla="*/ 1 h 242"/>
                <a:gd name="T70" fmla="*/ 28 w 151"/>
                <a:gd name="T71" fmla="*/ 0 h 242"/>
                <a:gd name="T72" fmla="*/ 68 w 151"/>
                <a:gd name="T73" fmla="*/ 0 h 242"/>
                <a:gd name="T74" fmla="*/ 87 w 151"/>
                <a:gd name="T75" fmla="*/ 1 h 242"/>
                <a:gd name="T76" fmla="*/ 115 w 151"/>
                <a:gd name="T77" fmla="*/ 9 h 242"/>
                <a:gd name="T78" fmla="*/ 134 w 151"/>
                <a:gd name="T79" fmla="*/ 23 h 242"/>
                <a:gd name="T80" fmla="*/ 143 w 151"/>
                <a:gd name="T81" fmla="*/ 45 h 242"/>
                <a:gd name="T82" fmla="*/ 144 w 151"/>
                <a:gd name="T83" fmla="*/ 58 h 242"/>
                <a:gd name="T84" fmla="*/ 141 w 151"/>
                <a:gd name="T85" fmla="*/ 76 h 242"/>
                <a:gd name="T86" fmla="*/ 120 w 151"/>
                <a:gd name="T87" fmla="*/ 105 h 242"/>
                <a:gd name="T88" fmla="*/ 100 w 151"/>
                <a:gd name="T89" fmla="*/ 114 h 242"/>
                <a:gd name="T90" fmla="*/ 100 w 151"/>
                <a:gd name="T91" fmla="*/ 114 h 242"/>
                <a:gd name="T92" fmla="*/ 111 w 151"/>
                <a:gd name="T93" fmla="*/ 117 h 242"/>
                <a:gd name="T94" fmla="*/ 130 w 151"/>
                <a:gd name="T95" fmla="*/ 125 h 242"/>
                <a:gd name="T96" fmla="*/ 143 w 151"/>
                <a:gd name="T97" fmla="*/ 140 h 242"/>
                <a:gd name="T98" fmla="*/ 150 w 151"/>
                <a:gd name="T99" fmla="*/ 158 h 242"/>
                <a:gd name="T100" fmla="*/ 151 w 151"/>
                <a:gd name="T101" fmla="*/ 170 h 242"/>
                <a:gd name="T102" fmla="*/ 150 w 151"/>
                <a:gd name="T103" fmla="*/ 181 h 242"/>
                <a:gd name="T104" fmla="*/ 141 w 151"/>
                <a:gd name="T105" fmla="*/ 206 h 242"/>
                <a:gd name="T106" fmla="*/ 120 w 151"/>
                <a:gd name="T107" fmla="*/ 228 h 242"/>
                <a:gd name="T108" fmla="*/ 84 w 151"/>
                <a:gd name="T109" fmla="*/ 241 h 242"/>
                <a:gd name="T110" fmla="*/ 58 w 151"/>
                <a:gd name="T11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42">
                  <a:moveTo>
                    <a:pt x="52" y="127"/>
                  </a:moveTo>
                  <a:lnTo>
                    <a:pt x="41" y="127"/>
                  </a:lnTo>
                  <a:lnTo>
                    <a:pt x="28" y="127"/>
                  </a:lnTo>
                  <a:lnTo>
                    <a:pt x="28" y="218"/>
                  </a:lnTo>
                  <a:lnTo>
                    <a:pt x="42" y="219"/>
                  </a:lnTo>
                  <a:lnTo>
                    <a:pt x="61" y="219"/>
                  </a:lnTo>
                  <a:lnTo>
                    <a:pt x="77" y="219"/>
                  </a:lnTo>
                  <a:lnTo>
                    <a:pt x="100" y="212"/>
                  </a:lnTo>
                  <a:lnTo>
                    <a:pt x="115" y="199"/>
                  </a:lnTo>
                  <a:lnTo>
                    <a:pt x="123" y="181"/>
                  </a:lnTo>
                  <a:lnTo>
                    <a:pt x="123" y="171"/>
                  </a:lnTo>
                  <a:lnTo>
                    <a:pt x="121" y="160"/>
                  </a:lnTo>
                  <a:lnTo>
                    <a:pt x="111" y="143"/>
                  </a:lnTo>
                  <a:lnTo>
                    <a:pt x="82" y="128"/>
                  </a:lnTo>
                  <a:lnTo>
                    <a:pt x="52" y="127"/>
                  </a:lnTo>
                  <a:close/>
                  <a:moveTo>
                    <a:pt x="62" y="22"/>
                  </a:moveTo>
                  <a:lnTo>
                    <a:pt x="45" y="22"/>
                  </a:lnTo>
                  <a:lnTo>
                    <a:pt x="28" y="23"/>
                  </a:lnTo>
                  <a:lnTo>
                    <a:pt x="28" y="107"/>
                  </a:lnTo>
                  <a:lnTo>
                    <a:pt x="39" y="107"/>
                  </a:lnTo>
                  <a:lnTo>
                    <a:pt x="51" y="107"/>
                  </a:lnTo>
                  <a:lnTo>
                    <a:pt x="66" y="107"/>
                  </a:lnTo>
                  <a:lnTo>
                    <a:pt x="91" y="99"/>
                  </a:lnTo>
                  <a:lnTo>
                    <a:pt x="107" y="88"/>
                  </a:lnTo>
                  <a:lnTo>
                    <a:pt x="114" y="72"/>
                  </a:lnTo>
                  <a:lnTo>
                    <a:pt x="115" y="62"/>
                  </a:lnTo>
                  <a:lnTo>
                    <a:pt x="114" y="53"/>
                  </a:lnTo>
                  <a:lnTo>
                    <a:pt x="110" y="39"/>
                  </a:lnTo>
                  <a:lnTo>
                    <a:pt x="97" y="29"/>
                  </a:lnTo>
                  <a:lnTo>
                    <a:pt x="77" y="23"/>
                  </a:lnTo>
                  <a:lnTo>
                    <a:pt x="62" y="22"/>
                  </a:lnTo>
                  <a:close/>
                  <a:moveTo>
                    <a:pt x="58" y="242"/>
                  </a:moveTo>
                  <a:lnTo>
                    <a:pt x="30" y="241"/>
                  </a:lnTo>
                  <a:lnTo>
                    <a:pt x="0" y="241"/>
                  </a:lnTo>
                  <a:lnTo>
                    <a:pt x="0" y="1"/>
                  </a:lnTo>
                  <a:lnTo>
                    <a:pt x="28" y="0"/>
                  </a:lnTo>
                  <a:lnTo>
                    <a:pt x="68" y="0"/>
                  </a:lnTo>
                  <a:lnTo>
                    <a:pt x="87" y="1"/>
                  </a:lnTo>
                  <a:lnTo>
                    <a:pt x="115" y="9"/>
                  </a:lnTo>
                  <a:lnTo>
                    <a:pt x="134" y="23"/>
                  </a:lnTo>
                  <a:lnTo>
                    <a:pt x="143" y="45"/>
                  </a:lnTo>
                  <a:lnTo>
                    <a:pt x="144" y="58"/>
                  </a:lnTo>
                  <a:lnTo>
                    <a:pt x="141" y="76"/>
                  </a:lnTo>
                  <a:lnTo>
                    <a:pt x="120" y="105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11" y="117"/>
                  </a:lnTo>
                  <a:lnTo>
                    <a:pt x="130" y="125"/>
                  </a:lnTo>
                  <a:lnTo>
                    <a:pt x="143" y="140"/>
                  </a:lnTo>
                  <a:lnTo>
                    <a:pt x="150" y="158"/>
                  </a:lnTo>
                  <a:lnTo>
                    <a:pt x="151" y="170"/>
                  </a:lnTo>
                  <a:lnTo>
                    <a:pt x="150" y="181"/>
                  </a:lnTo>
                  <a:lnTo>
                    <a:pt x="141" y="206"/>
                  </a:lnTo>
                  <a:lnTo>
                    <a:pt x="120" y="228"/>
                  </a:lnTo>
                  <a:lnTo>
                    <a:pt x="84" y="241"/>
                  </a:lnTo>
                  <a:lnTo>
                    <a:pt x="58" y="242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1597" y="2000"/>
              <a:ext cx="93" cy="121"/>
            </a:xfrm>
            <a:custGeom>
              <a:avLst/>
              <a:gdLst>
                <a:gd name="T0" fmla="*/ 89 w 184"/>
                <a:gd name="T1" fmla="*/ 242 h 242"/>
                <a:gd name="T2" fmla="*/ 63 w 184"/>
                <a:gd name="T3" fmla="*/ 241 h 242"/>
                <a:gd name="T4" fmla="*/ 27 w 184"/>
                <a:gd name="T5" fmla="*/ 228 h 242"/>
                <a:gd name="T6" fmla="*/ 9 w 184"/>
                <a:gd name="T7" fmla="*/ 205 h 242"/>
                <a:gd name="T8" fmla="*/ 0 w 184"/>
                <a:gd name="T9" fmla="*/ 175 h 242"/>
                <a:gd name="T10" fmla="*/ 0 w 184"/>
                <a:gd name="T11" fmla="*/ 160 h 242"/>
                <a:gd name="T12" fmla="*/ 0 w 184"/>
                <a:gd name="T13" fmla="*/ 0 h 242"/>
                <a:gd name="T14" fmla="*/ 27 w 184"/>
                <a:gd name="T15" fmla="*/ 0 h 242"/>
                <a:gd name="T16" fmla="*/ 27 w 184"/>
                <a:gd name="T17" fmla="*/ 157 h 242"/>
                <a:gd name="T18" fmla="*/ 29 w 184"/>
                <a:gd name="T19" fmla="*/ 170 h 242"/>
                <a:gd name="T20" fmla="*/ 33 w 184"/>
                <a:gd name="T21" fmla="*/ 192 h 242"/>
                <a:gd name="T22" fmla="*/ 47 w 184"/>
                <a:gd name="T23" fmla="*/ 209 h 242"/>
                <a:gd name="T24" fmla="*/ 73 w 184"/>
                <a:gd name="T25" fmla="*/ 219 h 242"/>
                <a:gd name="T26" fmla="*/ 92 w 184"/>
                <a:gd name="T27" fmla="*/ 221 h 242"/>
                <a:gd name="T28" fmla="*/ 108 w 184"/>
                <a:gd name="T29" fmla="*/ 219 h 242"/>
                <a:gd name="T30" fmla="*/ 132 w 184"/>
                <a:gd name="T31" fmla="*/ 212 h 242"/>
                <a:gd name="T32" fmla="*/ 148 w 184"/>
                <a:gd name="T33" fmla="*/ 195 h 242"/>
                <a:gd name="T34" fmla="*/ 157 w 184"/>
                <a:gd name="T35" fmla="*/ 169 h 242"/>
                <a:gd name="T36" fmla="*/ 158 w 184"/>
                <a:gd name="T37" fmla="*/ 150 h 242"/>
                <a:gd name="T38" fmla="*/ 158 w 184"/>
                <a:gd name="T39" fmla="*/ 0 h 242"/>
                <a:gd name="T40" fmla="*/ 184 w 184"/>
                <a:gd name="T41" fmla="*/ 0 h 242"/>
                <a:gd name="T42" fmla="*/ 184 w 184"/>
                <a:gd name="T43" fmla="*/ 149 h 242"/>
                <a:gd name="T44" fmla="*/ 183 w 184"/>
                <a:gd name="T45" fmla="*/ 170 h 242"/>
                <a:gd name="T46" fmla="*/ 171 w 184"/>
                <a:gd name="T47" fmla="*/ 206 h 242"/>
                <a:gd name="T48" fmla="*/ 147 w 184"/>
                <a:gd name="T49" fmla="*/ 229 h 242"/>
                <a:gd name="T50" fmla="*/ 112 w 184"/>
                <a:gd name="T51" fmla="*/ 241 h 242"/>
                <a:gd name="T52" fmla="*/ 89 w 184"/>
                <a:gd name="T5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42">
                  <a:moveTo>
                    <a:pt x="89" y="242"/>
                  </a:moveTo>
                  <a:lnTo>
                    <a:pt x="63" y="241"/>
                  </a:lnTo>
                  <a:lnTo>
                    <a:pt x="27" y="228"/>
                  </a:lnTo>
                  <a:lnTo>
                    <a:pt x="9" y="205"/>
                  </a:lnTo>
                  <a:lnTo>
                    <a:pt x="0" y="175"/>
                  </a:lnTo>
                  <a:lnTo>
                    <a:pt x="0" y="160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157"/>
                  </a:lnTo>
                  <a:lnTo>
                    <a:pt x="29" y="170"/>
                  </a:lnTo>
                  <a:lnTo>
                    <a:pt x="33" y="192"/>
                  </a:lnTo>
                  <a:lnTo>
                    <a:pt x="47" y="209"/>
                  </a:lnTo>
                  <a:lnTo>
                    <a:pt x="73" y="219"/>
                  </a:lnTo>
                  <a:lnTo>
                    <a:pt x="92" y="221"/>
                  </a:lnTo>
                  <a:lnTo>
                    <a:pt x="108" y="219"/>
                  </a:lnTo>
                  <a:lnTo>
                    <a:pt x="132" y="212"/>
                  </a:lnTo>
                  <a:lnTo>
                    <a:pt x="148" y="195"/>
                  </a:lnTo>
                  <a:lnTo>
                    <a:pt x="157" y="169"/>
                  </a:lnTo>
                  <a:lnTo>
                    <a:pt x="158" y="150"/>
                  </a:lnTo>
                  <a:lnTo>
                    <a:pt x="158" y="0"/>
                  </a:lnTo>
                  <a:lnTo>
                    <a:pt x="184" y="0"/>
                  </a:lnTo>
                  <a:lnTo>
                    <a:pt x="184" y="149"/>
                  </a:lnTo>
                  <a:lnTo>
                    <a:pt x="183" y="170"/>
                  </a:lnTo>
                  <a:lnTo>
                    <a:pt x="171" y="206"/>
                  </a:lnTo>
                  <a:lnTo>
                    <a:pt x="147" y="229"/>
                  </a:lnTo>
                  <a:lnTo>
                    <a:pt x="112" y="241"/>
                  </a:lnTo>
                  <a:lnTo>
                    <a:pt x="89" y="242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23" name="Freeform 13"/>
            <p:cNvSpPr>
              <a:spLocks noEditPoints="1"/>
            </p:cNvSpPr>
            <p:nvPr userDrawn="1"/>
          </p:nvSpPr>
          <p:spPr bwMode="auto">
            <a:xfrm>
              <a:off x="1785" y="1999"/>
              <a:ext cx="77" cy="120"/>
            </a:xfrm>
            <a:custGeom>
              <a:avLst/>
              <a:gdLst>
                <a:gd name="T0" fmla="*/ 52 w 152"/>
                <a:gd name="T1" fmla="*/ 22 h 241"/>
                <a:gd name="T2" fmla="*/ 39 w 152"/>
                <a:gd name="T3" fmla="*/ 22 h 241"/>
                <a:gd name="T4" fmla="*/ 29 w 152"/>
                <a:gd name="T5" fmla="*/ 23 h 241"/>
                <a:gd name="T6" fmla="*/ 29 w 152"/>
                <a:gd name="T7" fmla="*/ 109 h 241"/>
                <a:gd name="T8" fmla="*/ 36 w 152"/>
                <a:gd name="T9" fmla="*/ 109 h 241"/>
                <a:gd name="T10" fmla="*/ 50 w 152"/>
                <a:gd name="T11" fmla="*/ 109 h 241"/>
                <a:gd name="T12" fmla="*/ 63 w 152"/>
                <a:gd name="T13" fmla="*/ 109 h 241"/>
                <a:gd name="T14" fmla="*/ 85 w 152"/>
                <a:gd name="T15" fmla="*/ 102 h 241"/>
                <a:gd name="T16" fmla="*/ 101 w 152"/>
                <a:gd name="T17" fmla="*/ 91 h 241"/>
                <a:gd name="T18" fmla="*/ 108 w 152"/>
                <a:gd name="T19" fmla="*/ 73 h 241"/>
                <a:gd name="T20" fmla="*/ 109 w 152"/>
                <a:gd name="T21" fmla="*/ 65 h 241"/>
                <a:gd name="T22" fmla="*/ 108 w 152"/>
                <a:gd name="T23" fmla="*/ 53 h 241"/>
                <a:gd name="T24" fmla="*/ 101 w 152"/>
                <a:gd name="T25" fmla="*/ 37 h 241"/>
                <a:gd name="T26" fmla="*/ 78 w 152"/>
                <a:gd name="T27" fmla="*/ 23 h 241"/>
                <a:gd name="T28" fmla="*/ 52 w 152"/>
                <a:gd name="T29" fmla="*/ 22 h 241"/>
                <a:gd name="T30" fmla="*/ 118 w 152"/>
                <a:gd name="T31" fmla="*/ 241 h 241"/>
                <a:gd name="T32" fmla="*/ 33 w 152"/>
                <a:gd name="T33" fmla="*/ 130 h 241"/>
                <a:gd name="T34" fmla="*/ 29 w 152"/>
                <a:gd name="T35" fmla="*/ 130 h 241"/>
                <a:gd name="T36" fmla="*/ 29 w 152"/>
                <a:gd name="T37" fmla="*/ 241 h 241"/>
                <a:gd name="T38" fmla="*/ 0 w 152"/>
                <a:gd name="T39" fmla="*/ 241 h 241"/>
                <a:gd name="T40" fmla="*/ 0 w 152"/>
                <a:gd name="T41" fmla="*/ 1 h 241"/>
                <a:gd name="T42" fmla="*/ 24 w 152"/>
                <a:gd name="T43" fmla="*/ 0 h 241"/>
                <a:gd name="T44" fmla="*/ 57 w 152"/>
                <a:gd name="T45" fmla="*/ 0 h 241"/>
                <a:gd name="T46" fmla="*/ 75 w 152"/>
                <a:gd name="T47" fmla="*/ 1 h 241"/>
                <a:gd name="T48" fmla="*/ 103 w 152"/>
                <a:gd name="T49" fmla="*/ 7 h 241"/>
                <a:gd name="T50" fmla="*/ 125 w 152"/>
                <a:gd name="T51" fmla="*/ 22 h 241"/>
                <a:gd name="T52" fmla="*/ 137 w 152"/>
                <a:gd name="T53" fmla="*/ 45 h 241"/>
                <a:gd name="T54" fmla="*/ 137 w 152"/>
                <a:gd name="T55" fmla="*/ 60 h 241"/>
                <a:gd name="T56" fmla="*/ 137 w 152"/>
                <a:gd name="T57" fmla="*/ 76 h 241"/>
                <a:gd name="T58" fmla="*/ 124 w 152"/>
                <a:gd name="T59" fmla="*/ 101 h 241"/>
                <a:gd name="T60" fmla="*/ 103 w 152"/>
                <a:gd name="T61" fmla="*/ 118 h 241"/>
                <a:gd name="T62" fmla="*/ 76 w 152"/>
                <a:gd name="T63" fmla="*/ 127 h 241"/>
                <a:gd name="T64" fmla="*/ 62 w 152"/>
                <a:gd name="T65" fmla="*/ 128 h 241"/>
                <a:gd name="T66" fmla="*/ 73 w 152"/>
                <a:gd name="T67" fmla="*/ 141 h 241"/>
                <a:gd name="T68" fmla="*/ 83 w 152"/>
                <a:gd name="T69" fmla="*/ 153 h 241"/>
                <a:gd name="T70" fmla="*/ 152 w 152"/>
                <a:gd name="T71" fmla="*/ 241 h 241"/>
                <a:gd name="T72" fmla="*/ 118 w 152"/>
                <a:gd name="T73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241">
                  <a:moveTo>
                    <a:pt x="52" y="22"/>
                  </a:moveTo>
                  <a:lnTo>
                    <a:pt x="39" y="22"/>
                  </a:lnTo>
                  <a:lnTo>
                    <a:pt x="29" y="23"/>
                  </a:lnTo>
                  <a:lnTo>
                    <a:pt x="29" y="109"/>
                  </a:lnTo>
                  <a:lnTo>
                    <a:pt x="36" y="109"/>
                  </a:lnTo>
                  <a:lnTo>
                    <a:pt x="50" y="109"/>
                  </a:lnTo>
                  <a:lnTo>
                    <a:pt x="63" y="109"/>
                  </a:lnTo>
                  <a:lnTo>
                    <a:pt x="85" y="102"/>
                  </a:lnTo>
                  <a:lnTo>
                    <a:pt x="101" y="91"/>
                  </a:lnTo>
                  <a:lnTo>
                    <a:pt x="108" y="73"/>
                  </a:lnTo>
                  <a:lnTo>
                    <a:pt x="109" y="65"/>
                  </a:lnTo>
                  <a:lnTo>
                    <a:pt x="108" y="53"/>
                  </a:lnTo>
                  <a:lnTo>
                    <a:pt x="101" y="37"/>
                  </a:lnTo>
                  <a:lnTo>
                    <a:pt x="78" y="23"/>
                  </a:lnTo>
                  <a:lnTo>
                    <a:pt x="52" y="22"/>
                  </a:lnTo>
                  <a:close/>
                  <a:moveTo>
                    <a:pt x="118" y="241"/>
                  </a:moveTo>
                  <a:lnTo>
                    <a:pt x="33" y="130"/>
                  </a:lnTo>
                  <a:lnTo>
                    <a:pt x="29" y="130"/>
                  </a:lnTo>
                  <a:lnTo>
                    <a:pt x="29" y="241"/>
                  </a:lnTo>
                  <a:lnTo>
                    <a:pt x="0" y="241"/>
                  </a:lnTo>
                  <a:lnTo>
                    <a:pt x="0" y="1"/>
                  </a:lnTo>
                  <a:lnTo>
                    <a:pt x="24" y="0"/>
                  </a:lnTo>
                  <a:lnTo>
                    <a:pt x="57" y="0"/>
                  </a:lnTo>
                  <a:lnTo>
                    <a:pt x="75" y="1"/>
                  </a:lnTo>
                  <a:lnTo>
                    <a:pt x="103" y="7"/>
                  </a:lnTo>
                  <a:lnTo>
                    <a:pt x="125" y="22"/>
                  </a:lnTo>
                  <a:lnTo>
                    <a:pt x="137" y="45"/>
                  </a:lnTo>
                  <a:lnTo>
                    <a:pt x="137" y="60"/>
                  </a:lnTo>
                  <a:lnTo>
                    <a:pt x="137" y="76"/>
                  </a:lnTo>
                  <a:lnTo>
                    <a:pt x="124" y="101"/>
                  </a:lnTo>
                  <a:lnTo>
                    <a:pt x="103" y="118"/>
                  </a:lnTo>
                  <a:lnTo>
                    <a:pt x="76" y="127"/>
                  </a:lnTo>
                  <a:lnTo>
                    <a:pt x="62" y="128"/>
                  </a:lnTo>
                  <a:lnTo>
                    <a:pt x="73" y="141"/>
                  </a:lnTo>
                  <a:lnTo>
                    <a:pt x="83" y="153"/>
                  </a:lnTo>
                  <a:lnTo>
                    <a:pt x="152" y="241"/>
                  </a:lnTo>
                  <a:lnTo>
                    <a:pt x="118" y="241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1939" y="1998"/>
              <a:ext cx="99" cy="123"/>
            </a:xfrm>
            <a:custGeom>
              <a:avLst/>
              <a:gdLst>
                <a:gd name="T0" fmla="*/ 118 w 197"/>
                <a:gd name="T1" fmla="*/ 245 h 245"/>
                <a:gd name="T2" fmla="*/ 92 w 197"/>
                <a:gd name="T3" fmla="*/ 244 h 245"/>
                <a:gd name="T4" fmla="*/ 47 w 197"/>
                <a:gd name="T5" fmla="*/ 228 h 245"/>
                <a:gd name="T6" fmla="*/ 17 w 197"/>
                <a:gd name="T7" fmla="*/ 198 h 245"/>
                <a:gd name="T8" fmla="*/ 0 w 197"/>
                <a:gd name="T9" fmla="*/ 155 h 245"/>
                <a:gd name="T10" fmla="*/ 0 w 197"/>
                <a:gd name="T11" fmla="*/ 127 h 245"/>
                <a:gd name="T12" fmla="*/ 0 w 197"/>
                <a:gd name="T13" fmla="*/ 101 h 245"/>
                <a:gd name="T14" fmla="*/ 17 w 197"/>
                <a:gd name="T15" fmla="*/ 55 h 245"/>
                <a:gd name="T16" fmla="*/ 49 w 197"/>
                <a:gd name="T17" fmla="*/ 21 h 245"/>
                <a:gd name="T18" fmla="*/ 96 w 197"/>
                <a:gd name="T19" fmla="*/ 2 h 245"/>
                <a:gd name="T20" fmla="*/ 128 w 197"/>
                <a:gd name="T21" fmla="*/ 0 h 245"/>
                <a:gd name="T22" fmla="*/ 161 w 197"/>
                <a:gd name="T23" fmla="*/ 2 h 245"/>
                <a:gd name="T24" fmla="*/ 194 w 197"/>
                <a:gd name="T25" fmla="*/ 11 h 245"/>
                <a:gd name="T26" fmla="*/ 187 w 197"/>
                <a:gd name="T27" fmla="*/ 35 h 245"/>
                <a:gd name="T28" fmla="*/ 157 w 197"/>
                <a:gd name="T29" fmla="*/ 25 h 245"/>
                <a:gd name="T30" fmla="*/ 124 w 197"/>
                <a:gd name="T31" fmla="*/ 24 h 245"/>
                <a:gd name="T32" fmla="*/ 99 w 197"/>
                <a:gd name="T33" fmla="*/ 25 h 245"/>
                <a:gd name="T34" fmla="*/ 63 w 197"/>
                <a:gd name="T35" fmla="*/ 41 h 245"/>
                <a:gd name="T36" fmla="*/ 40 w 197"/>
                <a:gd name="T37" fmla="*/ 68 h 245"/>
                <a:gd name="T38" fmla="*/ 29 w 197"/>
                <a:gd name="T39" fmla="*/ 104 h 245"/>
                <a:gd name="T40" fmla="*/ 29 w 197"/>
                <a:gd name="T41" fmla="*/ 124 h 245"/>
                <a:gd name="T42" fmla="*/ 29 w 197"/>
                <a:gd name="T43" fmla="*/ 146 h 245"/>
                <a:gd name="T44" fmla="*/ 42 w 197"/>
                <a:gd name="T45" fmla="*/ 183 h 245"/>
                <a:gd name="T46" fmla="*/ 66 w 197"/>
                <a:gd name="T47" fmla="*/ 208 h 245"/>
                <a:gd name="T48" fmla="*/ 102 w 197"/>
                <a:gd name="T49" fmla="*/ 221 h 245"/>
                <a:gd name="T50" fmla="*/ 122 w 197"/>
                <a:gd name="T51" fmla="*/ 222 h 245"/>
                <a:gd name="T52" fmla="*/ 148 w 197"/>
                <a:gd name="T53" fmla="*/ 221 h 245"/>
                <a:gd name="T54" fmla="*/ 170 w 197"/>
                <a:gd name="T55" fmla="*/ 215 h 245"/>
                <a:gd name="T56" fmla="*/ 170 w 197"/>
                <a:gd name="T57" fmla="*/ 122 h 245"/>
                <a:gd name="T58" fmla="*/ 197 w 197"/>
                <a:gd name="T59" fmla="*/ 122 h 245"/>
                <a:gd name="T60" fmla="*/ 197 w 197"/>
                <a:gd name="T61" fmla="*/ 232 h 245"/>
                <a:gd name="T62" fmla="*/ 158 w 197"/>
                <a:gd name="T63" fmla="*/ 243 h 245"/>
                <a:gd name="T64" fmla="*/ 118 w 197"/>
                <a:gd name="T65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" h="245">
                  <a:moveTo>
                    <a:pt x="118" y="245"/>
                  </a:moveTo>
                  <a:lnTo>
                    <a:pt x="92" y="244"/>
                  </a:lnTo>
                  <a:lnTo>
                    <a:pt x="47" y="228"/>
                  </a:lnTo>
                  <a:lnTo>
                    <a:pt x="17" y="198"/>
                  </a:lnTo>
                  <a:lnTo>
                    <a:pt x="0" y="155"/>
                  </a:lnTo>
                  <a:lnTo>
                    <a:pt x="0" y="127"/>
                  </a:lnTo>
                  <a:lnTo>
                    <a:pt x="0" y="101"/>
                  </a:lnTo>
                  <a:lnTo>
                    <a:pt x="17" y="55"/>
                  </a:lnTo>
                  <a:lnTo>
                    <a:pt x="49" y="21"/>
                  </a:lnTo>
                  <a:lnTo>
                    <a:pt x="96" y="2"/>
                  </a:lnTo>
                  <a:lnTo>
                    <a:pt x="128" y="0"/>
                  </a:lnTo>
                  <a:lnTo>
                    <a:pt x="161" y="2"/>
                  </a:lnTo>
                  <a:lnTo>
                    <a:pt x="194" y="11"/>
                  </a:lnTo>
                  <a:lnTo>
                    <a:pt x="187" y="35"/>
                  </a:lnTo>
                  <a:lnTo>
                    <a:pt x="157" y="25"/>
                  </a:lnTo>
                  <a:lnTo>
                    <a:pt x="124" y="24"/>
                  </a:lnTo>
                  <a:lnTo>
                    <a:pt x="99" y="25"/>
                  </a:lnTo>
                  <a:lnTo>
                    <a:pt x="63" y="41"/>
                  </a:lnTo>
                  <a:lnTo>
                    <a:pt x="40" y="68"/>
                  </a:lnTo>
                  <a:lnTo>
                    <a:pt x="29" y="104"/>
                  </a:lnTo>
                  <a:lnTo>
                    <a:pt x="29" y="124"/>
                  </a:lnTo>
                  <a:lnTo>
                    <a:pt x="29" y="146"/>
                  </a:lnTo>
                  <a:lnTo>
                    <a:pt x="42" y="183"/>
                  </a:lnTo>
                  <a:lnTo>
                    <a:pt x="66" y="208"/>
                  </a:lnTo>
                  <a:lnTo>
                    <a:pt x="102" y="221"/>
                  </a:lnTo>
                  <a:lnTo>
                    <a:pt x="122" y="222"/>
                  </a:lnTo>
                  <a:lnTo>
                    <a:pt x="148" y="221"/>
                  </a:lnTo>
                  <a:lnTo>
                    <a:pt x="170" y="215"/>
                  </a:lnTo>
                  <a:lnTo>
                    <a:pt x="170" y="122"/>
                  </a:lnTo>
                  <a:lnTo>
                    <a:pt x="197" y="122"/>
                  </a:lnTo>
                  <a:lnTo>
                    <a:pt x="197" y="232"/>
                  </a:lnTo>
                  <a:lnTo>
                    <a:pt x="158" y="243"/>
                  </a:lnTo>
                  <a:lnTo>
                    <a:pt x="118" y="245"/>
                  </a:lnTo>
                  <a:close/>
                </a:path>
              </a:pathLst>
            </a:custGeom>
            <a:solidFill>
              <a:srgbClr val="7B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8481"/>
            </a:p>
          </p:txBody>
        </p:sp>
      </p:grpSp>
    </p:spTree>
    <p:extLst>
      <p:ext uri="{BB962C8B-B14F-4D97-AF65-F5344CB8AC3E}">
        <p14:creationId xmlns:p14="http://schemas.microsoft.com/office/powerpoint/2010/main" val="307658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E8FA-6315-48C9-B8CC-AEE37E62B44C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FE72-C0E1-434D-BA35-C6CFB99ADC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76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9787" y="6480306"/>
            <a:ext cx="29515662" cy="2449828"/>
          </a:xfrm>
          <a:prstGeom prst="rect">
            <a:avLst/>
          </a:prstGeom>
        </p:spPr>
        <p:txBody>
          <a:bodyPr vert="horz" lIns="417623" tIns="208812" rIns="417623" bIns="208812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9652" y="9504903"/>
            <a:ext cx="29515799" cy="318234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19965" y="41544337"/>
            <a:ext cx="7559834" cy="796293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4E8FA-6315-48C9-B8CC-AEE37E62B44C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069758" y="41544337"/>
            <a:ext cx="10259775" cy="796293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3219490" y="41544337"/>
            <a:ext cx="7559834" cy="796293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CFE72-C0E1-434D-BA35-C6CFB99ADC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83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</p:sldLayoutIdLst>
  <p:txStyles>
    <p:titleStyle>
      <a:lvl1pPr algn="l" defTabSz="4176234" rtl="0" eaLnBrk="1" latinLnBrk="0" hangingPunct="1">
        <a:spcBef>
          <a:spcPct val="0"/>
        </a:spcBef>
        <a:buNone/>
        <a:defRPr sz="7000" kern="1200">
          <a:solidFill>
            <a:srgbClr val="004894"/>
          </a:solidFill>
          <a:latin typeface="+mj-lt"/>
          <a:ea typeface="+mj-ea"/>
          <a:cs typeface="+mj-cs"/>
        </a:defRPr>
      </a:lvl1pPr>
    </p:titleStyle>
    <p:bodyStyle>
      <a:lvl1pPr marL="1566088" indent="-156608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190" indent="-1305073" algn="l" defTabSz="4176234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292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409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526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643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2760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0877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8994" indent="-1044058" algn="l" defTabSz="41762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17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234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351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468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585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702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6819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4936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e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image" Target="../media/image5.tiff"/><Relationship Id="rId21" Type="http://schemas.openxmlformats.org/officeDocument/2006/relationships/image" Target="../media/image14.emf"/><Relationship Id="rId34" Type="http://schemas.openxmlformats.org/officeDocument/2006/relationships/image" Target="../media/image22.emf"/><Relationship Id="rId7" Type="http://schemas.openxmlformats.org/officeDocument/2006/relationships/image" Target="../media/image7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2.emf"/><Relationship Id="rId25" Type="http://schemas.openxmlformats.org/officeDocument/2006/relationships/image" Target="../media/image16.emf"/><Relationship Id="rId33" Type="http://schemas.openxmlformats.org/officeDocument/2006/relationships/image" Target="../media/image21.emf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emf"/><Relationship Id="rId24" Type="http://schemas.openxmlformats.org/officeDocument/2006/relationships/oleObject" Target="../embeddings/oleObject11.bin"/><Relationship Id="rId32" Type="http://schemas.openxmlformats.org/officeDocument/2006/relationships/image" Target="../media/image20.emf"/><Relationship Id="rId5" Type="http://schemas.openxmlformats.org/officeDocument/2006/relationships/image" Target="../media/image6.emf"/><Relationship Id="rId15" Type="http://schemas.openxmlformats.org/officeDocument/2006/relationships/image" Target="../media/image11.emf"/><Relationship Id="rId23" Type="http://schemas.openxmlformats.org/officeDocument/2006/relationships/image" Target="../media/image15.emf"/><Relationship Id="rId28" Type="http://schemas.openxmlformats.org/officeDocument/2006/relationships/oleObject" Target="../embeddings/oleObject13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3.emf"/><Relationship Id="rId31" Type="http://schemas.openxmlformats.org/officeDocument/2006/relationships/image" Target="../media/image1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e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7.emf"/><Relationship Id="rId30" Type="http://schemas.openxmlformats.org/officeDocument/2006/relationships/oleObject" Target="../embeddings/oleObject14.bin"/><Relationship Id="rId8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hteck: abgerundete Ecken 77">
            <a:extLst>
              <a:ext uri="{FF2B5EF4-FFF2-40B4-BE49-F238E27FC236}">
                <a16:creationId xmlns:a16="http://schemas.microsoft.com/office/drawing/2014/main" id="{B62F2671-4F57-9A52-8F1A-B38BE777B838}"/>
              </a:ext>
            </a:extLst>
          </p:cNvPr>
          <p:cNvSpPr/>
          <p:nvPr/>
        </p:nvSpPr>
        <p:spPr>
          <a:xfrm>
            <a:off x="213867" y="22674784"/>
            <a:ext cx="31971549" cy="7913374"/>
          </a:xfrm>
          <a:prstGeom prst="roundRect">
            <a:avLst>
              <a:gd name="adj" fmla="val 2445"/>
            </a:avLst>
          </a:prstGeom>
          <a:solidFill>
            <a:schemeClr val="bg1"/>
          </a:solidFill>
          <a:ln w="31750">
            <a:solidFill>
              <a:srgbClr val="AF70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EE6FC764-BE55-638B-D933-095A09F32E55}"/>
              </a:ext>
            </a:extLst>
          </p:cNvPr>
          <p:cNvSpPr/>
          <p:nvPr/>
        </p:nvSpPr>
        <p:spPr>
          <a:xfrm>
            <a:off x="22182270" y="14795826"/>
            <a:ext cx="10003146" cy="6557718"/>
          </a:xfrm>
          <a:prstGeom prst="roundRect">
            <a:avLst>
              <a:gd name="adj" fmla="val 2445"/>
            </a:avLst>
          </a:prstGeom>
          <a:solidFill>
            <a:schemeClr val="bg1"/>
          </a:solidFill>
          <a:ln w="31750">
            <a:solidFill>
              <a:srgbClr val="AF70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6DFC71F9-54F4-29C3-9835-33A5846E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0338"/>
            <a:ext cx="32399288" cy="2752090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de-DE" sz="8000" b="1" dirty="0">
                <a:solidFill>
                  <a:schemeClr val="tx1"/>
                </a:solidFill>
              </a:rPr>
              <a:t>Enzyme-</a:t>
            </a:r>
            <a:r>
              <a:rPr lang="de-DE" sz="8000" b="1" dirty="0" err="1">
                <a:solidFill>
                  <a:schemeClr val="tx1"/>
                </a:solidFill>
              </a:rPr>
              <a:t>Cleavable</a:t>
            </a:r>
            <a:r>
              <a:rPr lang="de-DE" sz="8000" b="1" dirty="0">
                <a:solidFill>
                  <a:schemeClr val="tx1"/>
                </a:solidFill>
              </a:rPr>
              <a:t> and </a:t>
            </a:r>
            <a:br>
              <a:rPr lang="de-DE" sz="8000" b="1" dirty="0">
                <a:solidFill>
                  <a:schemeClr val="tx1"/>
                </a:solidFill>
              </a:rPr>
            </a:br>
            <a:r>
              <a:rPr lang="de-DE" sz="8000" b="1" dirty="0" err="1">
                <a:solidFill>
                  <a:schemeClr val="tx1"/>
                </a:solidFill>
              </a:rPr>
              <a:t>Photocaged</a:t>
            </a:r>
            <a:r>
              <a:rPr lang="de-DE" sz="8000" b="1" dirty="0">
                <a:solidFill>
                  <a:schemeClr val="tx1"/>
                </a:solidFill>
              </a:rPr>
              <a:t> (d)ADPR Derivatives</a:t>
            </a:r>
          </a:p>
        </p:txBody>
      </p:sp>
      <p:sp>
        <p:nvSpPr>
          <p:cNvPr id="37" name="Textfeld 4">
            <a:extLst>
              <a:ext uri="{FF2B5EF4-FFF2-40B4-BE49-F238E27FC236}">
                <a16:creationId xmlns:a16="http://schemas.microsoft.com/office/drawing/2014/main" id="{B28F48D5-FEA2-0B41-4263-705BAE490F8B}"/>
              </a:ext>
            </a:extLst>
          </p:cNvPr>
          <p:cNvSpPr txBox="1"/>
          <p:nvPr/>
        </p:nvSpPr>
        <p:spPr>
          <a:xfrm>
            <a:off x="3543822" y="4140329"/>
            <a:ext cx="25311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Organic Chemistry, Department of Chemistry, Faculty of Sciences, University of Hamburg, Martin-Luther-King-Platz 6, 20146 Hamburg, Germany.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4F230ED-A3FE-414C-8EB7-69F1A230FE92}"/>
              </a:ext>
            </a:extLst>
          </p:cNvPr>
          <p:cNvSpPr txBox="1"/>
          <p:nvPr/>
        </p:nvSpPr>
        <p:spPr>
          <a:xfrm>
            <a:off x="-731680" y="2997639"/>
            <a:ext cx="33862648" cy="88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24"/>
              </a:spcAft>
              <a:defRPr/>
            </a:pPr>
            <a:r>
              <a:rPr lang="en-US" altLang="de-DE" sz="4400" u="sng" dirty="0">
                <a:latin typeface="Arial" panose="020B0604020202020204" pitchFamily="34" charset="0"/>
                <a:cs typeface="Arial" panose="020B0604020202020204" pitchFamily="34" charset="0"/>
              </a:rPr>
              <a:t>Celine Fischer</a:t>
            </a:r>
            <a:r>
              <a:rPr lang="en-US" altLang="de-DE" sz="4400" dirty="0">
                <a:latin typeface="Arial" panose="020B0604020202020204" pitchFamily="34" charset="0"/>
                <a:cs typeface="Arial" panose="020B0604020202020204" pitchFamily="34" charset="0"/>
              </a:rPr>
              <a:t> and Chris Meier</a:t>
            </a:r>
            <a:endParaRPr lang="en-US" altLang="de-DE" sz="4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hteck 147">
            <a:extLst>
              <a:ext uri="{FF2B5EF4-FFF2-40B4-BE49-F238E27FC236}">
                <a16:creationId xmlns:a16="http://schemas.microsoft.com/office/drawing/2014/main" id="{4896BF8B-79CE-4268-AB20-C782F79D91AD}"/>
              </a:ext>
            </a:extLst>
          </p:cNvPr>
          <p:cNvSpPr/>
          <p:nvPr/>
        </p:nvSpPr>
        <p:spPr>
          <a:xfrm>
            <a:off x="213867" y="13625486"/>
            <a:ext cx="21897397" cy="1008112"/>
          </a:xfrm>
          <a:prstGeom prst="rect">
            <a:avLst/>
          </a:prstGeom>
          <a:solidFill>
            <a:srgbClr val="004894"/>
          </a:solidFill>
          <a:ln>
            <a:solidFill>
              <a:srgbClr val="004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dirty="0"/>
              <a:t>  Synthesis of AB-</a:t>
            </a:r>
            <a:r>
              <a:rPr lang="en-GB" sz="4400" dirty="0" err="1"/>
              <a:t>MeNV</a:t>
            </a:r>
            <a:r>
              <a:rPr lang="en-GB" sz="4400" dirty="0"/>
              <a:t>-Ribose-Monophosphates</a:t>
            </a:r>
          </a:p>
        </p:txBody>
      </p:sp>
      <p:grpSp>
        <p:nvGrpSpPr>
          <p:cNvPr id="3103" name="Gruppieren 3102">
            <a:extLst>
              <a:ext uri="{FF2B5EF4-FFF2-40B4-BE49-F238E27FC236}">
                <a16:creationId xmlns:a16="http://schemas.microsoft.com/office/drawing/2014/main" id="{3C66D3A0-6CEA-0580-0A76-698A6FEAADAD}"/>
              </a:ext>
            </a:extLst>
          </p:cNvPr>
          <p:cNvGrpSpPr/>
          <p:nvPr/>
        </p:nvGrpSpPr>
        <p:grpSpPr>
          <a:xfrm>
            <a:off x="213868" y="5393403"/>
            <a:ext cx="31971547" cy="1008112"/>
            <a:chOff x="213868" y="5393403"/>
            <a:chExt cx="31971547" cy="1008112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A3644446-F006-D64B-9369-AA5CAD745F86}"/>
                </a:ext>
              </a:extLst>
            </p:cNvPr>
            <p:cNvSpPr/>
            <p:nvPr/>
          </p:nvSpPr>
          <p:spPr>
            <a:xfrm>
              <a:off x="213868" y="5393459"/>
              <a:ext cx="15274487" cy="1008000"/>
            </a:xfrm>
            <a:prstGeom prst="rect">
              <a:avLst/>
            </a:prstGeom>
            <a:solidFill>
              <a:srgbClr val="004894"/>
            </a:solidFill>
            <a:ln>
              <a:solidFill>
                <a:srgbClr val="0048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/>
                <a:t>  Investigation of Transient Receptor Potential </a:t>
              </a:r>
              <a:r>
                <a:rPr lang="en-GB" sz="4400" dirty="0" err="1"/>
                <a:t>Melastatin</a:t>
              </a:r>
              <a:r>
                <a:rPr lang="en-GB" sz="4400" dirty="0"/>
                <a:t> 2  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C0B121C4-0771-4FE7-9FF7-E3C91251824B}"/>
                </a:ext>
              </a:extLst>
            </p:cNvPr>
            <p:cNvSpPr/>
            <p:nvPr/>
          </p:nvSpPr>
          <p:spPr>
            <a:xfrm>
              <a:off x="15702242" y="5393403"/>
              <a:ext cx="16483173" cy="1008112"/>
            </a:xfrm>
            <a:prstGeom prst="rect">
              <a:avLst/>
            </a:prstGeom>
            <a:solidFill>
              <a:srgbClr val="004894"/>
            </a:solidFill>
            <a:ln>
              <a:solidFill>
                <a:srgbClr val="0048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/>
                <a:t>  Lipophilic Masked Photocaged ADPR Derivatives</a:t>
              </a:r>
              <a:endParaRPr lang="en-GB" sz="4400" dirty="0">
                <a:highlight>
                  <a:srgbClr val="FFFF00"/>
                </a:highlight>
              </a:endParaRPr>
            </a:p>
          </p:txBody>
        </p:sp>
      </p:grpSp>
      <p:sp>
        <p:nvSpPr>
          <p:cNvPr id="151" name="Rechteck 150">
            <a:extLst>
              <a:ext uri="{FF2B5EF4-FFF2-40B4-BE49-F238E27FC236}">
                <a16:creationId xmlns:a16="http://schemas.microsoft.com/office/drawing/2014/main" id="{6BCC2D1E-071B-4CB3-BB74-C86D7B39502D}"/>
              </a:ext>
            </a:extLst>
          </p:cNvPr>
          <p:cNvSpPr/>
          <p:nvPr/>
        </p:nvSpPr>
        <p:spPr>
          <a:xfrm>
            <a:off x="213869" y="21508220"/>
            <a:ext cx="31971548" cy="1008112"/>
          </a:xfrm>
          <a:prstGeom prst="rect">
            <a:avLst/>
          </a:prstGeom>
          <a:solidFill>
            <a:srgbClr val="004894"/>
          </a:solidFill>
          <a:ln>
            <a:solidFill>
              <a:srgbClr val="004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dirty="0"/>
              <a:t>Hydrolysis and Photolysis Studies of C7AB-MeNV-ADPR</a:t>
            </a:r>
          </a:p>
        </p:txBody>
      </p:sp>
      <p:grpSp>
        <p:nvGrpSpPr>
          <p:cNvPr id="3108" name="Gruppieren 3107">
            <a:extLst>
              <a:ext uri="{FF2B5EF4-FFF2-40B4-BE49-F238E27FC236}">
                <a16:creationId xmlns:a16="http://schemas.microsoft.com/office/drawing/2014/main" id="{BCD95F2C-27B8-D342-3A6B-7FC4E2C84AAC}"/>
              </a:ext>
            </a:extLst>
          </p:cNvPr>
          <p:cNvGrpSpPr/>
          <p:nvPr/>
        </p:nvGrpSpPr>
        <p:grpSpPr>
          <a:xfrm>
            <a:off x="246327" y="40472579"/>
            <a:ext cx="31939088" cy="3129669"/>
            <a:chOff x="246327" y="40472579"/>
            <a:chExt cx="31939088" cy="3129669"/>
          </a:xfrm>
        </p:grpSpPr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C22B0E27-843C-45A5-BA5A-554B1F3431F5}"/>
                </a:ext>
              </a:extLst>
            </p:cNvPr>
            <p:cNvSpPr/>
            <p:nvPr/>
          </p:nvSpPr>
          <p:spPr>
            <a:xfrm>
              <a:off x="246327" y="40474179"/>
              <a:ext cx="10990637" cy="1008000"/>
            </a:xfrm>
            <a:prstGeom prst="rect">
              <a:avLst/>
            </a:prstGeom>
            <a:solidFill>
              <a:srgbClr val="004894">
                <a:alpha val="17000"/>
              </a:srgbClr>
            </a:solidFill>
            <a:ln>
              <a:solidFill>
                <a:srgbClr val="D4E0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>
                  <a:solidFill>
                    <a:srgbClr val="004894"/>
                  </a:solidFill>
                </a:rPr>
                <a:t>Acknowledgement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97B772B1-4722-404D-83B7-39BA2CCB2793}"/>
                </a:ext>
              </a:extLst>
            </p:cNvPr>
            <p:cNvSpPr/>
            <p:nvPr/>
          </p:nvSpPr>
          <p:spPr>
            <a:xfrm>
              <a:off x="250393" y="41509367"/>
              <a:ext cx="11108022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600" dirty="0">
                  <a:cs typeface="Arial" panose="020B0604020202020204" pitchFamily="34" charset="0"/>
                </a:rPr>
                <a:t>This study was supported by the Deutsche </a:t>
              </a:r>
              <a:r>
                <a:rPr lang="en-US" sz="2600" dirty="0" err="1">
                  <a:cs typeface="Arial" panose="020B0604020202020204" pitchFamily="34" charset="0"/>
                </a:rPr>
                <a:t>Forschungsgemeinschaft</a:t>
              </a:r>
              <a:r>
                <a:rPr lang="en-US" sz="2600" dirty="0">
                  <a:cs typeface="Arial" panose="020B0604020202020204" pitchFamily="34" charset="0"/>
                </a:rPr>
                <a:t> (DFG) </a:t>
              </a:r>
              <a:br>
                <a:rPr lang="en-US" sz="2600" dirty="0">
                  <a:cs typeface="Arial" panose="020B0604020202020204" pitchFamily="34" charset="0"/>
                </a:rPr>
              </a:br>
              <a:r>
                <a:rPr lang="en-US" sz="2600" dirty="0">
                  <a:cs typeface="Arial" panose="020B0604020202020204" pitchFamily="34" charset="0"/>
                </a:rPr>
                <a:t>Project-ID: 335447717 – SFB 1328 (Project A04)</a:t>
              </a:r>
            </a:p>
            <a:p>
              <a:pPr defTabSz="720000"/>
              <a:endParaRPr lang="en-US" altLang="de-DE" sz="2600" dirty="0"/>
            </a:p>
          </p:txBody>
        </p:sp>
        <p:pic>
          <p:nvPicPr>
            <p:cNvPr id="96" name="Bild 6">
              <a:extLst>
                <a:ext uri="{FF2B5EF4-FFF2-40B4-BE49-F238E27FC236}">
                  <a16:creationId xmlns:a16="http://schemas.microsoft.com/office/drawing/2014/main" id="{4745F641-7CFA-40AE-A7CA-6DE49B4E2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81656" y="41550429"/>
              <a:ext cx="902370" cy="821935"/>
            </a:xfrm>
            <a:prstGeom prst="ellipse">
              <a:avLst/>
            </a:prstGeom>
          </p:spPr>
        </p:pic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7126113E-BAFB-41C6-BBF8-371D90A95CBA}"/>
                </a:ext>
              </a:extLst>
            </p:cNvPr>
            <p:cNvSpPr/>
            <p:nvPr/>
          </p:nvSpPr>
          <p:spPr>
            <a:xfrm>
              <a:off x="11473507" y="40472579"/>
              <a:ext cx="20711908" cy="1008000"/>
            </a:xfrm>
            <a:prstGeom prst="rect">
              <a:avLst/>
            </a:prstGeom>
            <a:solidFill>
              <a:srgbClr val="004894">
                <a:alpha val="17000"/>
              </a:srgbClr>
            </a:solidFill>
            <a:ln>
              <a:solidFill>
                <a:srgbClr val="D4E0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>
                  <a:solidFill>
                    <a:srgbClr val="004894"/>
                  </a:solidFill>
                </a:rPr>
                <a:t>References</a:t>
              </a: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12BA97AE-C739-42A8-BB28-43641D86291C}"/>
                </a:ext>
              </a:extLst>
            </p:cNvPr>
            <p:cNvSpPr/>
            <p:nvPr/>
          </p:nvSpPr>
          <p:spPr>
            <a:xfrm>
              <a:off x="11473507" y="41509367"/>
              <a:ext cx="20711908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de-DE" sz="2600" dirty="0">
                  <a:cs typeface="Arial" panose="020B0604020202020204" pitchFamily="34" charset="0"/>
                </a:rPr>
                <a:t>T. E. </a:t>
              </a:r>
              <a:r>
                <a:rPr lang="de-DE" sz="2600" dirty="0" err="1">
                  <a:cs typeface="Arial" panose="020B0604020202020204" pitchFamily="34" charset="0"/>
                </a:rPr>
                <a:t>Storr</a:t>
              </a:r>
              <a:r>
                <a:rPr lang="de-DE" sz="2600" dirty="0">
                  <a:cs typeface="Arial" panose="020B0604020202020204" pitchFamily="34" charset="0"/>
                </a:rPr>
                <a:t> </a:t>
              </a:r>
              <a:r>
                <a:rPr lang="de-DE" sz="2600" i="1" dirty="0">
                  <a:cs typeface="Arial" panose="020B0604020202020204" pitchFamily="34" charset="0"/>
                </a:rPr>
                <a:t>et al.</a:t>
              </a:r>
              <a:r>
                <a:rPr lang="de-DE" sz="2600" dirty="0">
                  <a:cs typeface="Arial" panose="020B0604020202020204" pitchFamily="34" charset="0"/>
                </a:rPr>
                <a:t>, </a:t>
              </a:r>
              <a:r>
                <a:rPr lang="de-DE" sz="2600" i="1" dirty="0" err="1">
                  <a:cs typeface="Arial" panose="020B0604020202020204" pitchFamily="34" charset="0"/>
                </a:rPr>
                <a:t>Tetrahedron</a:t>
              </a:r>
              <a:r>
                <a:rPr lang="de-DE" sz="2600" dirty="0">
                  <a:cs typeface="Arial" panose="020B0604020202020204" pitchFamily="34" charset="0"/>
                </a:rPr>
                <a:t> </a:t>
              </a:r>
              <a:r>
                <a:rPr lang="de-DE" sz="2600" b="1" dirty="0">
                  <a:cs typeface="Arial" panose="020B0604020202020204" pitchFamily="34" charset="0"/>
                </a:rPr>
                <a:t>2008</a:t>
              </a:r>
              <a:r>
                <a:rPr lang="de-DE" sz="2600" dirty="0">
                  <a:cs typeface="Arial" panose="020B0604020202020204" pitchFamily="34" charset="0"/>
                </a:rPr>
                <a:t>, 64, 6125-6137. | </a:t>
              </a:r>
              <a:r>
                <a:rPr lang="en-US" sz="2600" dirty="0">
                  <a:cs typeface="Arial" panose="020B0604020202020204" pitchFamily="34" charset="0"/>
                </a:rPr>
                <a:t>M. Yoshikawa, T. Kato, T. </a:t>
              </a:r>
              <a:r>
                <a:rPr lang="en-US" sz="2600" dirty="0" err="1">
                  <a:cs typeface="Arial" panose="020B0604020202020204" pitchFamily="34" charset="0"/>
                </a:rPr>
                <a:t>Takenishi</a:t>
              </a:r>
              <a:r>
                <a:rPr lang="en-US" sz="2600" dirty="0">
                  <a:cs typeface="Arial" panose="020B0604020202020204" pitchFamily="34" charset="0"/>
                </a:rPr>
                <a:t>, </a:t>
              </a:r>
              <a:r>
                <a:rPr lang="en-US" sz="2600" i="1" dirty="0">
                  <a:cs typeface="Arial" panose="020B0604020202020204" pitchFamily="34" charset="0"/>
                </a:rPr>
                <a:t>Bull. Chem. Soc. </a:t>
              </a:r>
              <a:r>
                <a:rPr lang="en-US" sz="2600" i="1" dirty="0" err="1">
                  <a:cs typeface="Arial" panose="020B0604020202020204" pitchFamily="34" charset="0"/>
                </a:rPr>
                <a:t>Jpn</a:t>
              </a:r>
              <a:r>
                <a:rPr lang="en-US" sz="2600" i="1" dirty="0">
                  <a:cs typeface="Arial" panose="020B0604020202020204" pitchFamily="34" charset="0"/>
                </a:rPr>
                <a:t>.</a:t>
              </a:r>
              <a:r>
                <a:rPr lang="en-US" sz="2600" dirty="0">
                  <a:cs typeface="Arial" panose="020B0604020202020204" pitchFamily="34" charset="0"/>
                </a:rPr>
                <a:t> </a:t>
              </a:r>
              <a:r>
                <a:rPr lang="en-US" sz="2600" b="1" dirty="0">
                  <a:cs typeface="Arial" panose="020B0604020202020204" pitchFamily="34" charset="0"/>
                </a:rPr>
                <a:t>1969</a:t>
              </a:r>
              <a:r>
                <a:rPr lang="en-US" sz="2600" dirty="0">
                  <a:cs typeface="Arial" panose="020B0604020202020204" pitchFamily="34" charset="0"/>
                </a:rPr>
                <a:t>, 42, 3505-3508. | </a:t>
              </a:r>
              <a:r>
                <a:rPr lang="de-DE" sz="2600" dirty="0">
                  <a:cs typeface="Arial" panose="020B0604020202020204" pitchFamily="34" charset="0"/>
                </a:rPr>
                <a:t>T. Weinrich </a:t>
              </a:r>
              <a:r>
                <a:rPr lang="de-DE" sz="2600" i="1" dirty="0">
                  <a:cs typeface="Arial" panose="020B0604020202020204" pitchFamily="34" charset="0"/>
                </a:rPr>
                <a:t>et al.</a:t>
              </a:r>
              <a:r>
                <a:rPr lang="de-DE" sz="2600" dirty="0">
                  <a:cs typeface="Arial" panose="020B0604020202020204" pitchFamily="34" charset="0"/>
                </a:rPr>
                <a:t>, </a:t>
              </a:r>
              <a:r>
                <a:rPr lang="de-DE" sz="2600" i="1" dirty="0">
                  <a:cs typeface="Arial" panose="020B0604020202020204" pitchFamily="34" charset="0"/>
                </a:rPr>
                <a:t>Eur. J. Org. Chem.</a:t>
              </a:r>
              <a:r>
                <a:rPr lang="de-DE" sz="2600" dirty="0">
                  <a:cs typeface="Arial" panose="020B0604020202020204" pitchFamily="34" charset="0"/>
                </a:rPr>
                <a:t> </a:t>
              </a:r>
              <a:r>
                <a:rPr lang="de-DE" sz="2600" b="1" dirty="0">
                  <a:cs typeface="Arial" panose="020B0604020202020204" pitchFamily="34" charset="0"/>
                </a:rPr>
                <a:t>2017</a:t>
              </a:r>
              <a:r>
                <a:rPr lang="de-DE" sz="2600" dirty="0">
                  <a:cs typeface="Arial" panose="020B0604020202020204" pitchFamily="34" charset="0"/>
                </a:rPr>
                <a:t>, 3, 491-496. | G. E. Hilbert, T. B. Johnson, </a:t>
              </a:r>
              <a:r>
                <a:rPr lang="de-DE" sz="2600" i="1" dirty="0">
                  <a:cs typeface="Arial" panose="020B0604020202020204" pitchFamily="34" charset="0"/>
                </a:rPr>
                <a:t>J. Am. Chem. </a:t>
              </a:r>
              <a:r>
                <a:rPr lang="de-DE" sz="2600" i="1" dirty="0" err="1">
                  <a:cs typeface="Arial" panose="020B0604020202020204" pitchFamily="34" charset="0"/>
                </a:rPr>
                <a:t>Soc</a:t>
              </a:r>
              <a:r>
                <a:rPr lang="de-DE" sz="2600" i="1" dirty="0">
                  <a:cs typeface="Arial" panose="020B0604020202020204" pitchFamily="34" charset="0"/>
                </a:rPr>
                <a:t>.</a:t>
              </a:r>
              <a:r>
                <a:rPr lang="de-DE" sz="2600" dirty="0">
                  <a:cs typeface="Arial" panose="020B0604020202020204" pitchFamily="34" charset="0"/>
                </a:rPr>
                <a:t> </a:t>
              </a:r>
              <a:r>
                <a:rPr lang="de-DE" sz="2600" b="1" dirty="0">
                  <a:cs typeface="Arial" panose="020B0604020202020204" pitchFamily="34" charset="0"/>
                </a:rPr>
                <a:t>1930</a:t>
              </a:r>
              <a:r>
                <a:rPr lang="de-DE" sz="2600" dirty="0">
                  <a:cs typeface="Arial" panose="020B0604020202020204" pitchFamily="34" charset="0"/>
                </a:rPr>
                <a:t>, 52, 4489-94. | K. Mori, M. </a:t>
              </a:r>
              <a:r>
                <a:rPr lang="de-DE" sz="2600" dirty="0" err="1">
                  <a:cs typeface="Arial" panose="020B0604020202020204" pitchFamily="34" charset="0"/>
                </a:rPr>
                <a:t>Takigawa</a:t>
              </a:r>
              <a:r>
                <a:rPr lang="de-DE" sz="2600" dirty="0">
                  <a:cs typeface="Arial" panose="020B0604020202020204" pitchFamily="34" charset="0"/>
                </a:rPr>
                <a:t>, M. Matsui, </a:t>
              </a:r>
              <a:r>
                <a:rPr lang="de-DE" sz="2600" i="1" dirty="0">
                  <a:cs typeface="Arial" panose="020B0604020202020204" pitchFamily="34" charset="0"/>
                </a:rPr>
                <a:t>Synthesis</a:t>
              </a:r>
              <a:r>
                <a:rPr lang="de-DE" sz="2600" dirty="0">
                  <a:cs typeface="Arial" panose="020B0604020202020204" pitchFamily="34" charset="0"/>
                </a:rPr>
                <a:t>, </a:t>
              </a:r>
              <a:r>
                <a:rPr lang="de-DE" sz="2600" b="1" dirty="0">
                  <a:cs typeface="Arial" panose="020B0604020202020204" pitchFamily="34" charset="0"/>
                </a:rPr>
                <a:t>1973</a:t>
              </a:r>
              <a:r>
                <a:rPr lang="de-DE" sz="2600" dirty="0">
                  <a:cs typeface="Arial" panose="020B0604020202020204" pitchFamily="34" charset="0"/>
                </a:rPr>
                <a:t>, 12, 790-791. | J. P. Olson, et al., </a:t>
              </a:r>
              <a:r>
                <a:rPr lang="de-DE" sz="2600" i="1" dirty="0">
                  <a:cs typeface="Arial" panose="020B0604020202020204" pitchFamily="34" charset="0"/>
                </a:rPr>
                <a:t>J. Am. Chem. </a:t>
              </a:r>
              <a:r>
                <a:rPr lang="de-DE" sz="2600" i="1" dirty="0" err="1">
                  <a:cs typeface="Arial" panose="020B0604020202020204" pitchFamily="34" charset="0"/>
                </a:rPr>
                <a:t>Soc</a:t>
              </a:r>
              <a:r>
                <a:rPr lang="de-DE" sz="2600" i="1" dirty="0">
                  <a:cs typeface="Arial" panose="020B0604020202020204" pitchFamily="34" charset="0"/>
                </a:rPr>
                <a:t>.</a:t>
              </a:r>
              <a:r>
                <a:rPr lang="de-DE" sz="2600" dirty="0">
                  <a:cs typeface="Arial" panose="020B0604020202020204" pitchFamily="34" charset="0"/>
                </a:rPr>
                <a:t> </a:t>
              </a:r>
              <a:r>
                <a:rPr lang="de-DE" sz="2600" b="1" dirty="0">
                  <a:cs typeface="Arial" panose="020B0604020202020204" pitchFamily="34" charset="0"/>
                </a:rPr>
                <a:t>2013</a:t>
              </a:r>
              <a:r>
                <a:rPr lang="de-DE" sz="2600" dirty="0">
                  <a:cs typeface="Arial" panose="020B0604020202020204" pitchFamily="34" charset="0"/>
                </a:rPr>
                <a:t>, 135, (16), 5954-5957. </a:t>
              </a:r>
            </a:p>
            <a:p>
              <a:pPr algn="just"/>
              <a:endParaRPr lang="de-DE" sz="2600" dirty="0"/>
            </a:p>
            <a:p>
              <a:pPr algn="just"/>
              <a:endParaRPr lang="de-DE" sz="2600" dirty="0"/>
            </a:p>
          </p:txBody>
        </p:sp>
      </p:grpSp>
      <p:grpSp>
        <p:nvGrpSpPr>
          <p:cNvPr id="218" name="Gruppieren 217">
            <a:extLst>
              <a:ext uri="{FF2B5EF4-FFF2-40B4-BE49-F238E27FC236}">
                <a16:creationId xmlns:a16="http://schemas.microsoft.com/office/drawing/2014/main" id="{27D5F91D-1BE9-C27E-FAF9-A58AE16A386C}"/>
              </a:ext>
            </a:extLst>
          </p:cNvPr>
          <p:cNvGrpSpPr/>
          <p:nvPr/>
        </p:nvGrpSpPr>
        <p:grpSpPr>
          <a:xfrm>
            <a:off x="213870" y="14792050"/>
            <a:ext cx="30603398" cy="6557718"/>
            <a:chOff x="213870" y="14942754"/>
            <a:chExt cx="30603398" cy="6557718"/>
          </a:xfrm>
        </p:grpSpPr>
        <p:sp>
          <p:nvSpPr>
            <p:cNvPr id="73" name="Rechteck: abgerundete Ecken 72">
              <a:extLst>
                <a:ext uri="{FF2B5EF4-FFF2-40B4-BE49-F238E27FC236}">
                  <a16:creationId xmlns:a16="http://schemas.microsoft.com/office/drawing/2014/main" id="{DF938CEF-982D-91DE-BB19-9A6B9002F2F5}"/>
                </a:ext>
              </a:extLst>
            </p:cNvPr>
            <p:cNvSpPr/>
            <p:nvPr/>
          </p:nvSpPr>
          <p:spPr>
            <a:xfrm>
              <a:off x="213870" y="14942754"/>
              <a:ext cx="21897397" cy="6557718"/>
            </a:xfrm>
            <a:prstGeom prst="roundRect">
              <a:avLst>
                <a:gd name="adj" fmla="val 2445"/>
              </a:avLst>
            </a:prstGeom>
            <a:solidFill>
              <a:schemeClr val="bg1"/>
            </a:solidFill>
            <a:ln w="31750">
              <a:solidFill>
                <a:srgbClr val="AF709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23" name="Gruppieren 122">
              <a:extLst>
                <a:ext uri="{FF2B5EF4-FFF2-40B4-BE49-F238E27FC236}">
                  <a16:creationId xmlns:a16="http://schemas.microsoft.com/office/drawing/2014/main" id="{54847141-24E6-8105-174B-A6DC4AB67BAD}"/>
                </a:ext>
              </a:extLst>
            </p:cNvPr>
            <p:cNvGrpSpPr/>
            <p:nvPr/>
          </p:nvGrpSpPr>
          <p:grpSpPr>
            <a:xfrm>
              <a:off x="401453" y="15061922"/>
              <a:ext cx="21054775" cy="6329061"/>
              <a:chOff x="401453" y="15061922"/>
              <a:chExt cx="21054775" cy="6329061"/>
            </a:xfrm>
          </p:grpSpPr>
          <p:graphicFrame>
            <p:nvGraphicFramePr>
              <p:cNvPr id="125" name="Objekt 62">
                <a:extLst>
                  <a:ext uri="{FF2B5EF4-FFF2-40B4-BE49-F238E27FC236}">
                    <a16:creationId xmlns:a16="http://schemas.microsoft.com/office/drawing/2014/main" id="{A0579614-537C-49B3-A805-8C939931DA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87306611"/>
                  </p:ext>
                </p:extLst>
              </p:nvPr>
            </p:nvGraphicFramePr>
            <p:xfrm>
              <a:off x="401453" y="15061922"/>
              <a:ext cx="20405725" cy="6286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64-bit Drawing" r:id="rId4" imgW="17005900" imgH="5237389" progId="ChemDraw_x64.Document.6.0">
                      <p:embed/>
                    </p:oleObj>
                  </mc:Choice>
                  <mc:Fallback>
                    <p:oleObj name="CS ChemDraw 64-bit Drawing" r:id="rId4" imgW="17005900" imgH="5237389" progId="ChemDraw_x64.Document.6.0">
                      <p:embed/>
                      <p:pic>
                        <p:nvPicPr>
                          <p:cNvPr id="4135" name="Objekt 62">
                            <a:extLst>
                              <a:ext uri="{FF2B5EF4-FFF2-40B4-BE49-F238E27FC236}">
                                <a16:creationId xmlns:a16="http://schemas.microsoft.com/office/drawing/2014/main" id="{9C0DCE3D-2C29-475D-DA2A-820434D8F98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1453" y="15061922"/>
                            <a:ext cx="20405725" cy="6286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" name="Objekt 3">
                <a:extLst>
                  <a:ext uri="{FF2B5EF4-FFF2-40B4-BE49-F238E27FC236}">
                    <a16:creationId xmlns:a16="http://schemas.microsoft.com/office/drawing/2014/main" id="{1B52D46D-0063-402B-8457-D879D276E7B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8857476"/>
                  </p:ext>
                </p:extLst>
              </p:nvPr>
            </p:nvGraphicFramePr>
            <p:xfrm>
              <a:off x="4306465" y="19725696"/>
              <a:ext cx="17149763" cy="1665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Drawing" r:id="rId6" imgW="19377586" imgH="1867623" progId="ChemDraw.Document.6.0">
                      <p:embed/>
                    </p:oleObj>
                  </mc:Choice>
                  <mc:Fallback>
                    <p:oleObj name="CS ChemDraw Drawing" r:id="rId6" imgW="19377586" imgH="1867623" progId="ChemDraw.Document.6.0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4306465" y="19725696"/>
                            <a:ext cx="17149763" cy="16652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22" name="Gruppieren 121">
              <a:extLst>
                <a:ext uri="{FF2B5EF4-FFF2-40B4-BE49-F238E27FC236}">
                  <a16:creationId xmlns:a16="http://schemas.microsoft.com/office/drawing/2014/main" id="{E9E2706C-F1F1-9212-3997-6397C1310106}"/>
                </a:ext>
              </a:extLst>
            </p:cNvPr>
            <p:cNvGrpSpPr/>
            <p:nvPr/>
          </p:nvGrpSpPr>
          <p:grpSpPr>
            <a:xfrm>
              <a:off x="23071262" y="15064286"/>
              <a:ext cx="7746006" cy="6326697"/>
              <a:chOff x="23071262" y="15251680"/>
              <a:chExt cx="7746006" cy="6326697"/>
            </a:xfrm>
          </p:grpSpPr>
          <p:graphicFrame>
            <p:nvGraphicFramePr>
              <p:cNvPr id="126" name="Objekt 62">
                <a:extLst>
                  <a:ext uri="{FF2B5EF4-FFF2-40B4-BE49-F238E27FC236}">
                    <a16:creationId xmlns:a16="http://schemas.microsoft.com/office/drawing/2014/main" id="{3C9CB6D6-983B-420E-A177-A7CB1E34CA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1662799"/>
                  </p:ext>
                </p:extLst>
              </p:nvPr>
            </p:nvGraphicFramePr>
            <p:xfrm>
              <a:off x="23110825" y="15295523"/>
              <a:ext cx="7599363" cy="46180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64-bit Drawing" r:id="rId8" imgW="6334939" imgH="3850685" progId="ChemDraw_x64.Document.6.0">
                      <p:embed/>
                    </p:oleObj>
                  </mc:Choice>
                  <mc:Fallback>
                    <p:oleObj name="CS ChemDraw 64-bit Drawing" r:id="rId8" imgW="6334939" imgH="3850685" progId="ChemDraw_x64.Document.6.0">
                      <p:embed/>
                      <p:pic>
                        <p:nvPicPr>
                          <p:cNvPr id="125" name="Objekt 62">
                            <a:extLst>
                              <a:ext uri="{FF2B5EF4-FFF2-40B4-BE49-F238E27FC236}">
                                <a16:creationId xmlns:a16="http://schemas.microsoft.com/office/drawing/2014/main" id="{A0579614-537C-49B3-A805-8C939931DA9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110825" y="15295523"/>
                            <a:ext cx="7599363" cy="46180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8" name="Rechteck: abgerundete Ecken 127">
                <a:extLst>
                  <a:ext uri="{FF2B5EF4-FFF2-40B4-BE49-F238E27FC236}">
                    <a16:creationId xmlns:a16="http://schemas.microsoft.com/office/drawing/2014/main" id="{554B49C3-0C6C-4386-8F2E-C5C7C37FD8B3}"/>
                  </a:ext>
                </a:extLst>
              </p:cNvPr>
              <p:cNvSpPr/>
              <p:nvPr/>
            </p:nvSpPr>
            <p:spPr>
              <a:xfrm>
                <a:off x="23084344" y="16586961"/>
                <a:ext cx="3124412" cy="2032400"/>
              </a:xfrm>
              <a:prstGeom prst="roundRect">
                <a:avLst>
                  <a:gd name="adj" fmla="val 9526"/>
                </a:avLst>
              </a:prstGeom>
              <a:noFill/>
              <a:ln w="31750">
                <a:solidFill>
                  <a:srgbClr val="00489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25" name="Rechteck: abgerundete Ecken 224">
                <a:extLst>
                  <a:ext uri="{FF2B5EF4-FFF2-40B4-BE49-F238E27FC236}">
                    <a16:creationId xmlns:a16="http://schemas.microsoft.com/office/drawing/2014/main" id="{A87AFBCD-F533-401D-8204-DBCFEB187135}"/>
                  </a:ext>
                </a:extLst>
              </p:cNvPr>
              <p:cNvSpPr/>
              <p:nvPr/>
            </p:nvSpPr>
            <p:spPr>
              <a:xfrm>
                <a:off x="26712813" y="15251680"/>
                <a:ext cx="4104455" cy="4663825"/>
              </a:xfrm>
              <a:prstGeom prst="roundRect">
                <a:avLst>
                  <a:gd name="adj" fmla="val 6542"/>
                </a:avLst>
              </a:prstGeom>
              <a:noFill/>
              <a:ln w="31750">
                <a:solidFill>
                  <a:srgbClr val="AF70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graphicFrame>
            <p:nvGraphicFramePr>
              <p:cNvPr id="226" name="Objekt 62">
                <a:extLst>
                  <a:ext uri="{FF2B5EF4-FFF2-40B4-BE49-F238E27FC236}">
                    <a16:creationId xmlns:a16="http://schemas.microsoft.com/office/drawing/2014/main" id="{8EC02090-663E-43C3-845D-873E82137E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83329735"/>
                  </p:ext>
                </p:extLst>
              </p:nvPr>
            </p:nvGraphicFramePr>
            <p:xfrm>
              <a:off x="23071262" y="19928964"/>
              <a:ext cx="7739062" cy="16494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Drawing" r:id="rId10" imgW="6447648" imgH="1375539" progId="ChemDraw.Document.6.0">
                      <p:embed/>
                    </p:oleObj>
                  </mc:Choice>
                  <mc:Fallback>
                    <p:oleObj name="CS ChemDraw Drawing" r:id="rId10" imgW="6447648" imgH="1375539" progId="ChemDraw.Document.6.0">
                      <p:embed/>
                      <p:pic>
                        <p:nvPicPr>
                          <p:cNvPr id="126" name="Objekt 62">
                            <a:extLst>
                              <a:ext uri="{FF2B5EF4-FFF2-40B4-BE49-F238E27FC236}">
                                <a16:creationId xmlns:a16="http://schemas.microsoft.com/office/drawing/2014/main" id="{3C9CB6D6-983B-420E-A177-A7CB1E34CA7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71262" y="19928964"/>
                            <a:ext cx="7739062" cy="16494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106" name="Gruppieren 3105">
            <a:extLst>
              <a:ext uri="{FF2B5EF4-FFF2-40B4-BE49-F238E27FC236}">
                <a16:creationId xmlns:a16="http://schemas.microsoft.com/office/drawing/2014/main" id="{DA3879C5-64D4-1113-5F75-3342C0010652}"/>
              </a:ext>
            </a:extLst>
          </p:cNvPr>
          <p:cNvGrpSpPr/>
          <p:nvPr/>
        </p:nvGrpSpPr>
        <p:grpSpPr>
          <a:xfrm>
            <a:off x="246327" y="30870220"/>
            <a:ext cx="31939088" cy="1014105"/>
            <a:chOff x="246327" y="30927781"/>
            <a:chExt cx="31939088" cy="1014105"/>
          </a:xfrm>
        </p:grpSpPr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A3644446-F006-D64B-9369-AA5CAD745F86}"/>
                </a:ext>
              </a:extLst>
            </p:cNvPr>
            <p:cNvSpPr/>
            <p:nvPr/>
          </p:nvSpPr>
          <p:spPr>
            <a:xfrm>
              <a:off x="246327" y="30933774"/>
              <a:ext cx="20031107" cy="1008112"/>
            </a:xfrm>
            <a:prstGeom prst="rect">
              <a:avLst/>
            </a:prstGeom>
            <a:solidFill>
              <a:srgbClr val="004894"/>
            </a:solidFill>
            <a:ln>
              <a:solidFill>
                <a:srgbClr val="0048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/>
                <a:t>Synthesis of (AB-)Coumarin-ADPR</a:t>
              </a:r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40C33A88-6470-4222-B4DD-5D7C83B254A1}"/>
                </a:ext>
              </a:extLst>
            </p:cNvPr>
            <p:cNvSpPr/>
            <p:nvPr/>
          </p:nvSpPr>
          <p:spPr>
            <a:xfrm>
              <a:off x="20506867" y="30927781"/>
              <a:ext cx="11678548" cy="1008112"/>
            </a:xfrm>
            <a:prstGeom prst="rect">
              <a:avLst/>
            </a:prstGeom>
            <a:solidFill>
              <a:srgbClr val="004894"/>
            </a:solidFill>
            <a:ln>
              <a:solidFill>
                <a:srgbClr val="0048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4400" dirty="0"/>
                <a:t>Synthesis of AB-ADPR</a:t>
              </a:r>
            </a:p>
          </p:txBody>
        </p:sp>
      </p:grpSp>
      <p:grpSp>
        <p:nvGrpSpPr>
          <p:cNvPr id="135" name="Gruppieren 134">
            <a:extLst>
              <a:ext uri="{FF2B5EF4-FFF2-40B4-BE49-F238E27FC236}">
                <a16:creationId xmlns:a16="http://schemas.microsoft.com/office/drawing/2014/main" id="{BD029C52-0663-F171-94DF-9DF863422838}"/>
              </a:ext>
            </a:extLst>
          </p:cNvPr>
          <p:cNvGrpSpPr/>
          <p:nvPr/>
        </p:nvGrpSpPr>
        <p:grpSpPr>
          <a:xfrm>
            <a:off x="213868" y="6559967"/>
            <a:ext cx="15274490" cy="6907067"/>
            <a:chOff x="213868" y="6624357"/>
            <a:chExt cx="15274490" cy="6907067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F6BEB0CE-0CF5-01BF-D88B-9CECA3BC145F}"/>
                </a:ext>
              </a:extLst>
            </p:cNvPr>
            <p:cNvSpPr/>
            <p:nvPr/>
          </p:nvSpPr>
          <p:spPr>
            <a:xfrm>
              <a:off x="213868" y="6624357"/>
              <a:ext cx="15274490" cy="6907067"/>
            </a:xfrm>
            <a:prstGeom prst="roundRect">
              <a:avLst>
                <a:gd name="adj" fmla="val 2445"/>
              </a:avLst>
            </a:prstGeom>
            <a:solidFill>
              <a:schemeClr val="bg1"/>
            </a:solidFill>
            <a:ln w="31750">
              <a:solidFill>
                <a:srgbClr val="0048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aphicFrame>
          <p:nvGraphicFramePr>
            <p:cNvPr id="86" name="Objekt 46">
              <a:extLst>
                <a:ext uri="{FF2B5EF4-FFF2-40B4-BE49-F238E27FC236}">
                  <a16:creationId xmlns:a16="http://schemas.microsoft.com/office/drawing/2014/main" id="{ABF39319-2E33-4AB5-9F6A-7D2EA2B132A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8354636"/>
                </p:ext>
              </p:extLst>
            </p:nvPr>
          </p:nvGraphicFramePr>
          <p:xfrm>
            <a:off x="1781300" y="6904631"/>
            <a:ext cx="12330112" cy="6407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12" imgW="9483620" imgH="4928371" progId="ChemDraw_x64.Document.6.0">
                    <p:embed/>
                  </p:oleObj>
                </mc:Choice>
                <mc:Fallback>
                  <p:oleObj name="CS ChemDraw 64-bit Drawing" r:id="rId12" imgW="9483620" imgH="4928371" progId="ChemDraw_x64.Document.6.0">
                    <p:embed/>
                    <p:pic>
                      <p:nvPicPr>
                        <p:cNvPr id="4120" name="Objekt 46">
                          <a:extLst>
                            <a:ext uri="{FF2B5EF4-FFF2-40B4-BE49-F238E27FC236}">
                              <a16:creationId xmlns:a16="http://schemas.microsoft.com/office/drawing/2014/main" id="{B42EB0D4-46DE-0EF7-5F31-13BC7A0F0B6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1300" y="6904631"/>
                          <a:ext cx="12330112" cy="64071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5715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" name="Textfeld 98">
              <a:extLst>
                <a:ext uri="{FF2B5EF4-FFF2-40B4-BE49-F238E27FC236}">
                  <a16:creationId xmlns:a16="http://schemas.microsoft.com/office/drawing/2014/main" id="{74A07B24-848D-4315-9679-923157602721}"/>
                </a:ext>
              </a:extLst>
            </p:cNvPr>
            <p:cNvSpPr txBox="1"/>
            <p:nvPr/>
          </p:nvSpPr>
          <p:spPr>
            <a:xfrm>
              <a:off x="281005" y="6680588"/>
              <a:ext cx="15126551" cy="1230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TRPM2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converts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oxidative stress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into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Ca</a:t>
              </a:r>
              <a:r>
                <a:rPr lang="de-DE" sz="26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2+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signaling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regulating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immune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activation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inflammation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and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cell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death</a:t>
              </a:r>
              <a:r>
                <a:rPr 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de-DE" sz="2600" dirty="0">
                  <a:cs typeface="Calibri" panose="020F0502020204030204" pitchFamily="34" charset="0"/>
                </a:rPr>
                <a:t>TRPM2 </a:t>
              </a:r>
              <a:r>
                <a:rPr lang="en-US" sz="2600" b="0" i="0" dirty="0">
                  <a:effectLst/>
                </a:rPr>
                <a:t>is a pharmacological target, and investigating this protein may identify novel therapeutic strategies</a:t>
              </a:r>
              <a:r>
                <a:rPr lang="en-US" sz="2600" b="0" i="0" dirty="0">
                  <a:solidFill>
                    <a:srgbClr val="004894"/>
                  </a:solidFill>
                  <a:effectLst/>
                </a:rPr>
                <a:t>.</a:t>
              </a:r>
              <a:endParaRPr lang="de-DE" sz="2600" dirty="0">
                <a:solidFill>
                  <a:srgbClr val="004894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A5814077-2F6A-481D-AB16-04BD5CFB9774}"/>
                </a:ext>
              </a:extLst>
            </p:cNvPr>
            <p:cNvSpPr txBox="1"/>
            <p:nvPr/>
          </p:nvSpPr>
          <p:spPr bwMode="gray">
            <a:xfrm>
              <a:off x="6579668" y="9312829"/>
              <a:ext cx="133433" cy="3600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05000"/>
                </a:lnSpc>
              </a:pPr>
              <a:r>
                <a:rPr lang="de-DE" sz="70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E8A57224-DA68-4696-9FAE-142B623EB508}"/>
                </a:ext>
              </a:extLst>
            </p:cNvPr>
            <p:cNvSpPr txBox="1"/>
            <p:nvPr/>
          </p:nvSpPr>
          <p:spPr bwMode="gray">
            <a:xfrm>
              <a:off x="10758650" y="9524670"/>
              <a:ext cx="133433" cy="3600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05000"/>
                </a:lnSpc>
              </a:pPr>
              <a:r>
                <a:rPr lang="de-DE" sz="70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B4727A4A-4555-444C-99C5-5FEF189E0AED}"/>
                </a:ext>
              </a:extLst>
            </p:cNvPr>
            <p:cNvSpPr txBox="1"/>
            <p:nvPr/>
          </p:nvSpPr>
          <p:spPr bwMode="gray">
            <a:xfrm>
              <a:off x="11699137" y="10688858"/>
              <a:ext cx="133433" cy="3600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05000"/>
                </a:lnSpc>
              </a:pPr>
              <a:r>
                <a:rPr lang="de-DE" sz="70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</p:grpSp>
      <p:grpSp>
        <p:nvGrpSpPr>
          <p:cNvPr id="217" name="Gruppieren 216">
            <a:extLst>
              <a:ext uri="{FF2B5EF4-FFF2-40B4-BE49-F238E27FC236}">
                <a16:creationId xmlns:a16="http://schemas.microsoft.com/office/drawing/2014/main" id="{8F399949-3E27-350E-DCB1-102E82055583}"/>
              </a:ext>
            </a:extLst>
          </p:cNvPr>
          <p:cNvGrpSpPr/>
          <p:nvPr/>
        </p:nvGrpSpPr>
        <p:grpSpPr>
          <a:xfrm>
            <a:off x="15702242" y="6567785"/>
            <a:ext cx="16483173" cy="6891431"/>
            <a:chOff x="15702242" y="6632175"/>
            <a:chExt cx="16483173" cy="6891431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7877F437-C48A-9564-97D0-A7F921BFB6BC}"/>
                </a:ext>
              </a:extLst>
            </p:cNvPr>
            <p:cNvSpPr/>
            <p:nvPr/>
          </p:nvSpPr>
          <p:spPr>
            <a:xfrm>
              <a:off x="15702242" y="6632175"/>
              <a:ext cx="16483173" cy="6891431"/>
            </a:xfrm>
            <a:prstGeom prst="roundRect">
              <a:avLst>
                <a:gd name="adj" fmla="val 2445"/>
              </a:avLst>
            </a:prstGeom>
            <a:solidFill>
              <a:schemeClr val="bg1"/>
            </a:solidFill>
            <a:ln w="31750">
              <a:solidFill>
                <a:srgbClr val="0048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Rechteck: abgerundete Ecken 64">
              <a:extLst>
                <a:ext uri="{FF2B5EF4-FFF2-40B4-BE49-F238E27FC236}">
                  <a16:creationId xmlns:a16="http://schemas.microsoft.com/office/drawing/2014/main" id="{55660A24-9D2A-CFB7-AF6A-EC8D7324FE71}"/>
                </a:ext>
              </a:extLst>
            </p:cNvPr>
            <p:cNvSpPr/>
            <p:nvPr/>
          </p:nvSpPr>
          <p:spPr>
            <a:xfrm>
              <a:off x="16108298" y="10091994"/>
              <a:ext cx="9183846" cy="3224158"/>
            </a:xfrm>
            <a:prstGeom prst="roundRect">
              <a:avLst>
                <a:gd name="adj" fmla="val 8095"/>
              </a:avLst>
            </a:prstGeom>
            <a:noFill/>
            <a:ln w="31750"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grpSp>
          <p:nvGrpSpPr>
            <p:cNvPr id="133" name="Gruppieren 132">
              <a:extLst>
                <a:ext uri="{FF2B5EF4-FFF2-40B4-BE49-F238E27FC236}">
                  <a16:creationId xmlns:a16="http://schemas.microsoft.com/office/drawing/2014/main" id="{77DC3DAB-04AB-C758-313A-CB2356FE297E}"/>
                </a:ext>
              </a:extLst>
            </p:cNvPr>
            <p:cNvGrpSpPr/>
            <p:nvPr/>
          </p:nvGrpSpPr>
          <p:grpSpPr>
            <a:xfrm>
              <a:off x="16299197" y="10420840"/>
              <a:ext cx="8802048" cy="2823466"/>
              <a:chOff x="16461904" y="10288561"/>
              <a:chExt cx="8802048" cy="2823466"/>
            </a:xfrm>
          </p:grpSpPr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5C5BF518-937D-7C55-D39A-C10DAB25D7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240204" y="11827687"/>
                <a:ext cx="1789970" cy="892981"/>
              </a:xfrm>
              <a:prstGeom prst="ellipse">
                <a:avLst/>
              </a:prstGeom>
              <a:solidFill>
                <a:srgbClr val="0271BB">
                  <a:alpha val="50000"/>
                </a:srgbClr>
              </a:solidFill>
              <a:ln>
                <a:solidFill>
                  <a:srgbClr val="0271B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A9AA6189-06ED-FCAC-4F4C-F63365A20EE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20114224" y="10760669"/>
                <a:ext cx="1961920" cy="1017703"/>
              </a:xfrm>
              <a:prstGeom prst="ellipse">
                <a:avLst/>
              </a:prstGeom>
              <a:solidFill>
                <a:srgbClr val="92D050">
                  <a:alpha val="50000"/>
                </a:srgbClr>
              </a:solidFill>
              <a:ln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Ellipse 65">
                <a:extLst>
                  <a:ext uri="{FF2B5EF4-FFF2-40B4-BE49-F238E27FC236}">
                    <a16:creationId xmlns:a16="http://schemas.microsoft.com/office/drawing/2014/main" id="{D6B3831F-1427-0402-C0B1-672DE5D8CD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461904" y="11895324"/>
                <a:ext cx="1789970" cy="892981"/>
              </a:xfrm>
              <a:prstGeom prst="ellipse">
                <a:avLst/>
              </a:prstGeom>
              <a:solidFill>
                <a:srgbClr val="0271BB">
                  <a:alpha val="50000"/>
                </a:srgbClr>
              </a:solidFill>
              <a:ln>
                <a:solidFill>
                  <a:srgbClr val="0271B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aphicFrame>
            <p:nvGraphicFramePr>
              <p:cNvPr id="72" name="Objekt 71">
                <a:extLst>
                  <a:ext uri="{FF2B5EF4-FFF2-40B4-BE49-F238E27FC236}">
                    <a16:creationId xmlns:a16="http://schemas.microsoft.com/office/drawing/2014/main" id="{69A9F2B4-261A-3999-CC71-BE9C9938C21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9511282"/>
                  </p:ext>
                </p:extLst>
              </p:nvPr>
            </p:nvGraphicFramePr>
            <p:xfrm>
              <a:off x="16580327" y="10303739"/>
              <a:ext cx="8683625" cy="28082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64-bit Drawing" r:id="rId14" imgW="7234055" imgH="2337476" progId="ChemDraw_x64.Document.6.0">
                      <p:embed/>
                    </p:oleObj>
                  </mc:Choice>
                  <mc:Fallback>
                    <p:oleObj name="CS ChemDraw 64-bit Drawing" r:id="rId14" imgW="7234055" imgH="2337476" progId="ChemDraw_x64.Document.6.0">
                      <p:embed/>
                      <p:pic>
                        <p:nvPicPr>
                          <p:cNvPr id="43" name="Objekt 42">
                            <a:extLst>
                              <a:ext uri="{FF2B5EF4-FFF2-40B4-BE49-F238E27FC236}">
                                <a16:creationId xmlns:a16="http://schemas.microsoft.com/office/drawing/2014/main" id="{EB5446E9-3C75-A9DF-4297-6A9D4AE629C9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5"/>
                          <a:stretch>
                            <a:fillRect/>
                          </a:stretch>
                        </p:blipFill>
                        <p:spPr>
                          <a:xfrm>
                            <a:off x="16580327" y="10303739"/>
                            <a:ext cx="8683625" cy="280828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2" name="Gruppieren 131">
              <a:extLst>
                <a:ext uri="{FF2B5EF4-FFF2-40B4-BE49-F238E27FC236}">
                  <a16:creationId xmlns:a16="http://schemas.microsoft.com/office/drawing/2014/main" id="{1853FF30-697C-04CF-C264-79597BC1E6C1}"/>
                </a:ext>
              </a:extLst>
            </p:cNvPr>
            <p:cNvGrpSpPr/>
            <p:nvPr/>
          </p:nvGrpSpPr>
          <p:grpSpPr>
            <a:xfrm>
              <a:off x="26633675" y="10438735"/>
              <a:ext cx="4029075" cy="2805571"/>
              <a:chOff x="27107574" y="10444029"/>
              <a:chExt cx="4029075" cy="2805571"/>
            </a:xfrm>
          </p:grpSpPr>
          <p:sp>
            <p:nvSpPr>
              <p:cNvPr id="70" name="Ellipse 69">
                <a:extLst>
                  <a:ext uri="{FF2B5EF4-FFF2-40B4-BE49-F238E27FC236}">
                    <a16:creationId xmlns:a16="http://schemas.microsoft.com/office/drawing/2014/main" id="{8C0211A3-1066-498B-7751-E5C7C9706D2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4832414">
                <a:off x="26677293" y="10884463"/>
                <a:ext cx="1798901" cy="918034"/>
              </a:xfrm>
              <a:prstGeom prst="ellipse">
                <a:avLst/>
              </a:prstGeom>
              <a:solidFill>
                <a:srgbClr val="92D050">
                  <a:alpha val="50000"/>
                </a:srgbClr>
              </a:solidFill>
              <a:ln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aphicFrame>
            <p:nvGraphicFramePr>
              <p:cNvPr id="50" name="Objekt 49">
                <a:extLst>
                  <a:ext uri="{FF2B5EF4-FFF2-40B4-BE49-F238E27FC236}">
                    <a16:creationId xmlns:a16="http://schemas.microsoft.com/office/drawing/2014/main" id="{8C518984-B200-90F0-AA4F-604C4C11AD0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1037212"/>
                  </p:ext>
                </p:extLst>
              </p:nvPr>
            </p:nvGraphicFramePr>
            <p:xfrm>
              <a:off x="27107574" y="10544500"/>
              <a:ext cx="4029075" cy="270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64-bit Drawing" r:id="rId16" imgW="3363296" imgH="2255196" progId="ChemDraw_x64.Document.6.0">
                      <p:embed/>
                    </p:oleObj>
                  </mc:Choice>
                  <mc:Fallback>
                    <p:oleObj name="CS ChemDraw 64-bit Drawing" r:id="rId16" imgW="3363296" imgH="2255196" progId="ChemDraw_x64.Document.6.0">
                      <p:embed/>
                      <p:pic>
                        <p:nvPicPr>
                          <p:cNvPr id="40" name="Objekt 39">
                            <a:extLst>
                              <a:ext uri="{FF2B5EF4-FFF2-40B4-BE49-F238E27FC236}">
                                <a16:creationId xmlns:a16="http://schemas.microsoft.com/office/drawing/2014/main" id="{22B7D567-B2C9-1F7E-0C02-3373D84A74E0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27107574" y="10544500"/>
                            <a:ext cx="4029075" cy="27051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8" name="Rechteck: abgerundete Ecken 117">
              <a:extLst>
                <a:ext uri="{FF2B5EF4-FFF2-40B4-BE49-F238E27FC236}">
                  <a16:creationId xmlns:a16="http://schemas.microsoft.com/office/drawing/2014/main" id="{87A6F627-5514-95B6-D917-EE22773F8EB8}"/>
                </a:ext>
              </a:extLst>
            </p:cNvPr>
            <p:cNvSpPr/>
            <p:nvPr/>
          </p:nvSpPr>
          <p:spPr>
            <a:xfrm>
              <a:off x="16108298" y="6778345"/>
              <a:ext cx="15570149" cy="3173304"/>
            </a:xfrm>
            <a:prstGeom prst="roundRect">
              <a:avLst>
                <a:gd name="adj" fmla="val 8467"/>
              </a:avLst>
            </a:prstGeom>
            <a:noFill/>
            <a:ln w="31750">
              <a:solidFill>
                <a:srgbClr val="AF70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1" name="Rechteck: abgerundete Ecken 130">
              <a:extLst>
                <a:ext uri="{FF2B5EF4-FFF2-40B4-BE49-F238E27FC236}">
                  <a16:creationId xmlns:a16="http://schemas.microsoft.com/office/drawing/2014/main" id="{13806A5D-A945-5E97-45C0-F253EEA588E0}"/>
                </a:ext>
              </a:extLst>
            </p:cNvPr>
            <p:cNvSpPr/>
            <p:nvPr/>
          </p:nvSpPr>
          <p:spPr>
            <a:xfrm>
              <a:off x="25494523" y="10089390"/>
              <a:ext cx="6183924" cy="3224158"/>
            </a:xfrm>
            <a:prstGeom prst="roundRect">
              <a:avLst>
                <a:gd name="adj" fmla="val 8095"/>
              </a:avLst>
            </a:prstGeom>
            <a:noFill/>
            <a:ln w="31750">
              <a:solidFill>
                <a:srgbClr val="B5CD8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08D0D224-B4B0-5D95-BFDB-317FD79AD186}"/>
                </a:ext>
              </a:extLst>
            </p:cNvPr>
            <p:cNvGrpSpPr/>
            <p:nvPr/>
          </p:nvGrpSpPr>
          <p:grpSpPr>
            <a:xfrm>
              <a:off x="26553869" y="6860541"/>
              <a:ext cx="2271104" cy="2354402"/>
              <a:chOff x="20330669" y="6894725"/>
              <a:chExt cx="2271104" cy="2354402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B7464C28-982A-E6FA-AFC1-76A272C512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190667">
                <a:off x="20384428" y="6894725"/>
                <a:ext cx="2217345" cy="664765"/>
              </a:xfrm>
              <a:prstGeom prst="ellipse">
                <a:avLst/>
              </a:prstGeom>
              <a:solidFill>
                <a:srgbClr val="92D050">
                  <a:alpha val="50000"/>
                </a:srgbClr>
              </a:solidFill>
              <a:ln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54563049-E33E-554C-CE06-87B5A9D37E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330669" y="7958922"/>
                <a:ext cx="1390003" cy="1290205"/>
              </a:xfrm>
              <a:prstGeom prst="ellipse">
                <a:avLst/>
              </a:prstGeom>
              <a:solidFill>
                <a:srgbClr val="AF709C">
                  <a:alpha val="50000"/>
                </a:srgbClr>
              </a:solidFill>
              <a:ln>
                <a:solidFill>
                  <a:srgbClr val="AF70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38" name="Gruppieren 137">
              <a:extLst>
                <a:ext uri="{FF2B5EF4-FFF2-40B4-BE49-F238E27FC236}">
                  <a16:creationId xmlns:a16="http://schemas.microsoft.com/office/drawing/2014/main" id="{D4185276-841E-D57F-F217-A2D5BEBAC96E}"/>
                </a:ext>
              </a:extLst>
            </p:cNvPr>
            <p:cNvGrpSpPr/>
            <p:nvPr/>
          </p:nvGrpSpPr>
          <p:grpSpPr>
            <a:xfrm>
              <a:off x="21489380" y="6860541"/>
              <a:ext cx="2271104" cy="2354402"/>
              <a:chOff x="20330669" y="6894725"/>
              <a:chExt cx="2271104" cy="2354402"/>
            </a:xfrm>
          </p:grpSpPr>
          <p:sp>
            <p:nvSpPr>
              <p:cNvPr id="152" name="Ellipse 151">
                <a:extLst>
                  <a:ext uri="{FF2B5EF4-FFF2-40B4-BE49-F238E27FC236}">
                    <a16:creationId xmlns:a16="http://schemas.microsoft.com/office/drawing/2014/main" id="{348D2E24-5509-F56E-F2CA-53357744CB8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190667">
                <a:off x="20384428" y="6894725"/>
                <a:ext cx="2217345" cy="664765"/>
              </a:xfrm>
              <a:prstGeom prst="ellipse">
                <a:avLst/>
              </a:prstGeom>
              <a:solidFill>
                <a:srgbClr val="92D050">
                  <a:alpha val="50000"/>
                </a:srgbClr>
              </a:solidFill>
              <a:ln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9" name="Ellipse 208">
                <a:extLst>
                  <a:ext uri="{FF2B5EF4-FFF2-40B4-BE49-F238E27FC236}">
                    <a16:creationId xmlns:a16="http://schemas.microsoft.com/office/drawing/2014/main" id="{766C3B2B-E23E-0CBF-A741-68A6386D7E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330669" y="7958922"/>
                <a:ext cx="1390003" cy="1290205"/>
              </a:xfrm>
              <a:prstGeom prst="ellipse">
                <a:avLst/>
              </a:prstGeom>
              <a:solidFill>
                <a:srgbClr val="AF709C">
                  <a:alpha val="50000"/>
                </a:srgbClr>
              </a:solidFill>
              <a:ln>
                <a:solidFill>
                  <a:srgbClr val="AF70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12" name="Gruppieren 211">
              <a:extLst>
                <a:ext uri="{FF2B5EF4-FFF2-40B4-BE49-F238E27FC236}">
                  <a16:creationId xmlns:a16="http://schemas.microsoft.com/office/drawing/2014/main" id="{84B27855-C8F3-477D-EC5E-B0CC1341B00D}"/>
                </a:ext>
              </a:extLst>
            </p:cNvPr>
            <p:cNvGrpSpPr/>
            <p:nvPr/>
          </p:nvGrpSpPr>
          <p:grpSpPr>
            <a:xfrm>
              <a:off x="16540920" y="6860329"/>
              <a:ext cx="2271104" cy="2354402"/>
              <a:chOff x="20330669" y="6894725"/>
              <a:chExt cx="2271104" cy="2354402"/>
            </a:xfrm>
          </p:grpSpPr>
          <p:sp>
            <p:nvSpPr>
              <p:cNvPr id="213" name="Ellipse 212">
                <a:extLst>
                  <a:ext uri="{FF2B5EF4-FFF2-40B4-BE49-F238E27FC236}">
                    <a16:creationId xmlns:a16="http://schemas.microsoft.com/office/drawing/2014/main" id="{26982CB7-99AD-122B-7224-4A4F6653596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190667">
                <a:off x="20384428" y="6894725"/>
                <a:ext cx="2217345" cy="664765"/>
              </a:xfrm>
              <a:prstGeom prst="ellipse">
                <a:avLst/>
              </a:prstGeom>
              <a:solidFill>
                <a:srgbClr val="92D050">
                  <a:alpha val="50000"/>
                </a:srgbClr>
              </a:solidFill>
              <a:ln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4" name="Ellipse 213">
                <a:extLst>
                  <a:ext uri="{FF2B5EF4-FFF2-40B4-BE49-F238E27FC236}">
                    <a16:creationId xmlns:a16="http://schemas.microsoft.com/office/drawing/2014/main" id="{516E9F64-ED61-42D6-85AF-772990B51F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330669" y="7958922"/>
                <a:ext cx="1390003" cy="1290205"/>
              </a:xfrm>
              <a:prstGeom prst="ellipse">
                <a:avLst/>
              </a:prstGeom>
              <a:solidFill>
                <a:srgbClr val="AF709C">
                  <a:alpha val="50000"/>
                </a:srgbClr>
              </a:solidFill>
              <a:ln>
                <a:solidFill>
                  <a:srgbClr val="AF70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ADC4A51-797B-E056-BFE8-31ED1B2142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45762" y="7723827"/>
              <a:ext cx="1062994" cy="987060"/>
            </a:xfrm>
            <a:prstGeom prst="ellipse">
              <a:avLst/>
            </a:prstGeom>
            <a:solidFill>
              <a:srgbClr val="FC8C30">
                <a:alpha val="50000"/>
              </a:srgbClr>
            </a:solidFill>
            <a:ln>
              <a:solidFill>
                <a:srgbClr val="FC8C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6DD8ED2-A29F-0431-E60F-B457374023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515928" y="7940149"/>
              <a:ext cx="638865" cy="626336"/>
            </a:xfrm>
            <a:prstGeom prst="ellipse">
              <a:avLst/>
            </a:prstGeom>
            <a:solidFill>
              <a:srgbClr val="FC8C30">
                <a:alpha val="50000"/>
              </a:srgbClr>
            </a:solidFill>
            <a:ln>
              <a:solidFill>
                <a:srgbClr val="FC8C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DA75FEC-1B92-EC5B-59D6-57C8D4A2B4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15894" y="9021660"/>
              <a:ext cx="483791" cy="303320"/>
            </a:xfrm>
            <a:prstGeom prst="ellipse">
              <a:avLst/>
            </a:prstGeom>
            <a:solidFill>
              <a:srgbClr val="FC8C30">
                <a:alpha val="50000"/>
              </a:srgbClr>
            </a:solidFill>
            <a:ln>
              <a:solidFill>
                <a:srgbClr val="FC8C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aphicFrame>
          <p:nvGraphicFramePr>
            <p:cNvPr id="51" name="Objekt 50">
              <a:extLst>
                <a:ext uri="{FF2B5EF4-FFF2-40B4-BE49-F238E27FC236}">
                  <a16:creationId xmlns:a16="http://schemas.microsoft.com/office/drawing/2014/main" id="{8238560A-177E-EC56-469A-8BBAF0BCB4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82288917"/>
                </p:ext>
              </p:extLst>
            </p:nvPr>
          </p:nvGraphicFramePr>
          <p:xfrm>
            <a:off x="16663104" y="6870622"/>
            <a:ext cx="14460537" cy="3114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18" imgW="12049953" imgH="2595035" progId="ChemDraw_x64.Document.6.0">
                    <p:embed/>
                  </p:oleObj>
                </mc:Choice>
                <mc:Fallback>
                  <p:oleObj name="CS ChemDraw 64-bit Drawing" r:id="rId18" imgW="12049953" imgH="2595035" progId="ChemDraw_x64.Document.6.0">
                    <p:embed/>
                    <p:pic>
                      <p:nvPicPr>
                        <p:cNvPr id="3" name="Objekt 2">
                          <a:extLst>
                            <a:ext uri="{FF2B5EF4-FFF2-40B4-BE49-F238E27FC236}">
                              <a16:creationId xmlns:a16="http://schemas.microsoft.com/office/drawing/2014/main" id="{F110CDC8-6DDD-1ECA-5ED1-BB17A2A4EEE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6663104" y="6870622"/>
                          <a:ext cx="14460537" cy="3114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96" name="Textfeld 29">
            <a:extLst>
              <a:ext uri="{FF2B5EF4-FFF2-40B4-BE49-F238E27FC236}">
                <a16:creationId xmlns:a16="http://schemas.microsoft.com/office/drawing/2014/main" id="{5837575D-8E5B-C841-8679-9647BB74041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0622271" y="30021205"/>
            <a:ext cx="290195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5000"/>
              </a:lnSpc>
            </a:pPr>
            <a:r>
              <a:rPr lang="de-DE" altLang="de-DE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retention</a:t>
            </a:r>
            <a:r>
              <a:rPr lang="de-DE" altLang="de-DE" sz="2600" dirty="0">
                <a:latin typeface="Calibri" panose="020F0502020204030204" pitchFamily="34" charset="0"/>
                <a:cs typeface="Calibri" panose="020F0502020204030204" pitchFamily="34" charset="0"/>
              </a:rPr>
              <a:t> time [min]</a:t>
            </a:r>
          </a:p>
        </p:txBody>
      </p:sp>
      <p:grpSp>
        <p:nvGrpSpPr>
          <p:cNvPr id="3107" name="Gruppieren 3106">
            <a:extLst>
              <a:ext uri="{FF2B5EF4-FFF2-40B4-BE49-F238E27FC236}">
                <a16:creationId xmlns:a16="http://schemas.microsoft.com/office/drawing/2014/main" id="{41209E6E-85AB-D6C6-719C-0DF49655D3D7}"/>
              </a:ext>
            </a:extLst>
          </p:cNvPr>
          <p:cNvGrpSpPr/>
          <p:nvPr/>
        </p:nvGrpSpPr>
        <p:grpSpPr>
          <a:xfrm>
            <a:off x="246327" y="32042777"/>
            <a:ext cx="31888113" cy="8271349"/>
            <a:chOff x="246327" y="32083551"/>
            <a:chExt cx="31888113" cy="8271349"/>
          </a:xfrm>
        </p:grpSpPr>
        <p:sp>
          <p:nvSpPr>
            <p:cNvPr id="127" name="Rechteck: abgerundete Ecken 126">
              <a:extLst>
                <a:ext uri="{FF2B5EF4-FFF2-40B4-BE49-F238E27FC236}">
                  <a16:creationId xmlns:a16="http://schemas.microsoft.com/office/drawing/2014/main" id="{E68C1D43-F0DA-9B3E-49F5-3B610713A911}"/>
                </a:ext>
              </a:extLst>
            </p:cNvPr>
            <p:cNvSpPr/>
            <p:nvPr/>
          </p:nvSpPr>
          <p:spPr>
            <a:xfrm>
              <a:off x="246327" y="32083551"/>
              <a:ext cx="20070658" cy="8238848"/>
            </a:xfrm>
            <a:prstGeom prst="roundRect">
              <a:avLst>
                <a:gd name="adj" fmla="val 2445"/>
              </a:avLst>
            </a:prstGeom>
            <a:solidFill>
              <a:schemeClr val="bg1"/>
            </a:solidFill>
            <a:ln w="317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aphicFrame>
          <p:nvGraphicFramePr>
            <p:cNvPr id="140" name="Objekt 139">
              <a:extLst>
                <a:ext uri="{FF2B5EF4-FFF2-40B4-BE49-F238E27FC236}">
                  <a16:creationId xmlns:a16="http://schemas.microsoft.com/office/drawing/2014/main" id="{02CD1E94-19E6-42E2-9BDB-309A2F238E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2791908"/>
                </p:ext>
              </p:extLst>
            </p:nvPr>
          </p:nvGraphicFramePr>
          <p:xfrm>
            <a:off x="582613" y="32146374"/>
            <a:ext cx="19123025" cy="7994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20" imgW="15942139" imgH="6659442" progId="ChemDraw_x64.Document.6.0">
                    <p:embed/>
                  </p:oleObj>
                </mc:Choice>
                <mc:Fallback>
                  <p:oleObj name="CS ChemDraw 64-bit Drawing" r:id="rId20" imgW="15942139" imgH="6659442" progId="ChemDraw_x64.Document.6.0">
                    <p:embed/>
                    <p:pic>
                      <p:nvPicPr>
                        <p:cNvPr id="9" name="Objekt 8">
                          <a:extLst>
                            <a:ext uri="{FF2B5EF4-FFF2-40B4-BE49-F238E27FC236}">
                              <a16:creationId xmlns:a16="http://schemas.microsoft.com/office/drawing/2014/main" id="{E7830926-ADFF-5F35-C41D-86352F9344D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82613" y="32146374"/>
                          <a:ext cx="19123025" cy="7994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" name="Objekt 138">
              <a:extLst>
                <a:ext uri="{FF2B5EF4-FFF2-40B4-BE49-F238E27FC236}">
                  <a16:creationId xmlns:a16="http://schemas.microsoft.com/office/drawing/2014/main" id="{73B6F3BE-60F6-4BC5-BF7C-05A0363595F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8008935"/>
                </p:ext>
              </p:extLst>
            </p:nvPr>
          </p:nvGraphicFramePr>
          <p:xfrm>
            <a:off x="583405" y="37810584"/>
            <a:ext cx="7810500" cy="2289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22" imgW="6508723" imgH="1909351" progId="ChemDraw.Document.6.0">
                    <p:embed/>
                  </p:oleObj>
                </mc:Choice>
                <mc:Fallback>
                  <p:oleObj name="CS ChemDraw Drawing" r:id="rId22" imgW="6508723" imgH="1909351" progId="ChemDraw.Document.6.0">
                    <p:embed/>
                    <p:pic>
                      <p:nvPicPr>
                        <p:cNvPr id="138" name="Objekt 137">
                          <a:extLst>
                            <a:ext uri="{FF2B5EF4-FFF2-40B4-BE49-F238E27FC236}">
                              <a16:creationId xmlns:a16="http://schemas.microsoft.com/office/drawing/2014/main" id="{1D66CA79-7507-4C09-90E0-DE1E0654963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583405" y="37810584"/>
                          <a:ext cx="7810500" cy="2289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" name="Objekt 141">
              <a:extLst>
                <a:ext uri="{FF2B5EF4-FFF2-40B4-BE49-F238E27FC236}">
                  <a16:creationId xmlns:a16="http://schemas.microsoft.com/office/drawing/2014/main" id="{FDD4B459-3E90-4724-B0EC-B34BD71A367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5901485"/>
                </p:ext>
              </p:extLst>
            </p:nvPr>
          </p:nvGraphicFramePr>
          <p:xfrm>
            <a:off x="584200" y="34332362"/>
            <a:ext cx="10277475" cy="165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24" imgW="8564822" imgH="1375539" progId="ChemDraw_x64.Document.6.0">
                    <p:embed/>
                  </p:oleObj>
                </mc:Choice>
                <mc:Fallback>
                  <p:oleObj name="CS ChemDraw 64-bit Drawing" r:id="rId24" imgW="8564822" imgH="1375539" progId="ChemDraw_x64.Document.6.0">
                    <p:embed/>
                    <p:pic>
                      <p:nvPicPr>
                        <p:cNvPr id="139" name="Objekt 138">
                          <a:extLst>
                            <a:ext uri="{FF2B5EF4-FFF2-40B4-BE49-F238E27FC236}">
                              <a16:creationId xmlns:a16="http://schemas.microsoft.com/office/drawing/2014/main" id="{73B6F3BE-60F6-4BC5-BF7C-05A0363595F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584200" y="34332362"/>
                          <a:ext cx="10277475" cy="16525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" name="Rechteck: abgerundete Ecken 128">
              <a:extLst>
                <a:ext uri="{FF2B5EF4-FFF2-40B4-BE49-F238E27FC236}">
                  <a16:creationId xmlns:a16="http://schemas.microsoft.com/office/drawing/2014/main" id="{CF39CF51-786C-E7A3-E226-F03216B583E7}"/>
                </a:ext>
              </a:extLst>
            </p:cNvPr>
            <p:cNvSpPr/>
            <p:nvPr/>
          </p:nvSpPr>
          <p:spPr>
            <a:xfrm>
              <a:off x="20455892" y="32092400"/>
              <a:ext cx="11678548" cy="8262500"/>
            </a:xfrm>
            <a:prstGeom prst="roundRect">
              <a:avLst>
                <a:gd name="adj" fmla="val 2445"/>
              </a:avLst>
            </a:prstGeom>
            <a:solidFill>
              <a:schemeClr val="bg1"/>
            </a:solidFill>
            <a:ln w="31750">
              <a:solidFill>
                <a:srgbClr val="B5CD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aphicFrame>
          <p:nvGraphicFramePr>
            <p:cNvPr id="130" name="Objekt 129">
              <a:extLst>
                <a:ext uri="{FF2B5EF4-FFF2-40B4-BE49-F238E27FC236}">
                  <a16:creationId xmlns:a16="http://schemas.microsoft.com/office/drawing/2014/main" id="{52A87E1E-9DA3-4435-F45C-A12C1DCB5FA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3807734"/>
                </p:ext>
              </p:extLst>
            </p:nvPr>
          </p:nvGraphicFramePr>
          <p:xfrm>
            <a:off x="21302663" y="32370212"/>
            <a:ext cx="10083800" cy="5984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26" imgW="8409417" imgH="4990828" progId="ChemDraw_x64.Document.6.0">
                    <p:embed/>
                  </p:oleObj>
                </mc:Choice>
                <mc:Fallback>
                  <p:oleObj name="CS ChemDraw 64-bit Drawing" r:id="rId26" imgW="8409417" imgH="4990828" progId="ChemDraw_x64.Document.6.0">
                    <p:embed/>
                    <p:pic>
                      <p:nvPicPr>
                        <p:cNvPr id="8" name="Objekt 7">
                          <a:extLst>
                            <a:ext uri="{FF2B5EF4-FFF2-40B4-BE49-F238E27FC236}">
                              <a16:creationId xmlns:a16="http://schemas.microsoft.com/office/drawing/2014/main" id="{659A1083-9B3D-368E-E9FF-15E99F92745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21302663" y="32370212"/>
                          <a:ext cx="10083800" cy="5984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02" name="Objekt 3101">
              <a:extLst>
                <a:ext uri="{FF2B5EF4-FFF2-40B4-BE49-F238E27FC236}">
                  <a16:creationId xmlns:a16="http://schemas.microsoft.com/office/drawing/2014/main" id="{E3CEE46C-6163-6EA8-9C20-9AC689A167F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1563614"/>
                </p:ext>
              </p:extLst>
            </p:nvPr>
          </p:nvGraphicFramePr>
          <p:xfrm>
            <a:off x="20874038" y="38490024"/>
            <a:ext cx="10385425" cy="1657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28" imgW="8652769" imgH="1375738" progId="ChemDraw.Document.6.0">
                    <p:embed/>
                  </p:oleObj>
                </mc:Choice>
                <mc:Fallback>
                  <p:oleObj name="CS ChemDraw Drawing" r:id="rId28" imgW="8652769" imgH="1375738" progId="ChemDraw.Document.6.0">
                    <p:embed/>
                    <p:pic>
                      <p:nvPicPr>
                        <p:cNvPr id="130" name="Objekt 129">
                          <a:extLst>
                            <a:ext uri="{FF2B5EF4-FFF2-40B4-BE49-F238E27FC236}">
                              <a16:creationId xmlns:a16="http://schemas.microsoft.com/office/drawing/2014/main" id="{52A87E1E-9DA3-4435-F45C-A12C1DCB5FA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0874038" y="38490024"/>
                          <a:ext cx="10385425" cy="16573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09" name="Rechteck: abgerundete Ecken 3108">
            <a:extLst>
              <a:ext uri="{FF2B5EF4-FFF2-40B4-BE49-F238E27FC236}">
                <a16:creationId xmlns:a16="http://schemas.microsoft.com/office/drawing/2014/main" id="{7CBAE940-AE71-6BD0-E120-32DC39D8054D}"/>
              </a:ext>
            </a:extLst>
          </p:cNvPr>
          <p:cNvSpPr/>
          <p:nvPr/>
        </p:nvSpPr>
        <p:spPr>
          <a:xfrm>
            <a:off x="11221923" y="33758253"/>
            <a:ext cx="4604058" cy="1997884"/>
          </a:xfrm>
          <a:prstGeom prst="roundRect">
            <a:avLst>
              <a:gd name="adj" fmla="val 7609"/>
            </a:avLst>
          </a:prstGeom>
          <a:noFill/>
          <a:ln w="31750">
            <a:solidFill>
              <a:srgbClr val="348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93594C2-5920-4BE5-BF7F-7E901B9CEE28}"/>
              </a:ext>
            </a:extLst>
          </p:cNvPr>
          <p:cNvGrpSpPr/>
          <p:nvPr/>
        </p:nvGrpSpPr>
        <p:grpSpPr>
          <a:xfrm>
            <a:off x="27144860" y="24566711"/>
            <a:ext cx="4432977" cy="4129521"/>
            <a:chOff x="26219867" y="24910140"/>
            <a:chExt cx="4432977" cy="4129521"/>
          </a:xfrm>
        </p:grpSpPr>
        <p:grpSp>
          <p:nvGrpSpPr>
            <p:cNvPr id="3079" name="Gruppieren 3078">
              <a:extLst>
                <a:ext uri="{FF2B5EF4-FFF2-40B4-BE49-F238E27FC236}">
                  <a16:creationId xmlns:a16="http://schemas.microsoft.com/office/drawing/2014/main" id="{8E2D4151-04C3-5EC9-C7FC-3B4B1AD37A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371765" y="25239666"/>
              <a:ext cx="3954239" cy="3668712"/>
              <a:chOff x="26215526" y="27922604"/>
              <a:chExt cx="3869278" cy="3589883"/>
            </a:xfrm>
          </p:grpSpPr>
          <p:graphicFrame>
            <p:nvGraphicFramePr>
              <p:cNvPr id="3081" name="Objekt 4157">
                <a:extLst>
                  <a:ext uri="{FF2B5EF4-FFF2-40B4-BE49-F238E27FC236}">
                    <a16:creationId xmlns:a16="http://schemas.microsoft.com/office/drawing/2014/main" id="{4C0EF7E9-00A2-B7B7-05B0-10E58EF069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8772112"/>
                  </p:ext>
                </p:extLst>
              </p:nvPr>
            </p:nvGraphicFramePr>
            <p:xfrm>
              <a:off x="26693752" y="27922604"/>
              <a:ext cx="3391052" cy="35898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S ChemDraw 64-bit Drawing" r:id="rId30" imgW="2261136" imgH="2392136" progId="ChemDraw_x64.Document.6.0">
                      <p:embed/>
                    </p:oleObj>
                  </mc:Choice>
                  <mc:Fallback>
                    <p:oleObj name="CS ChemDraw 64-bit Drawing" r:id="rId30" imgW="2261136" imgH="2392136" progId="ChemDraw_x64.Document.6.0">
                      <p:embed/>
                      <p:pic>
                        <p:nvPicPr>
                          <p:cNvPr id="247" name="Objekt 4157">
                            <a:extLst>
                              <a:ext uri="{FF2B5EF4-FFF2-40B4-BE49-F238E27FC236}">
                                <a16:creationId xmlns:a16="http://schemas.microsoft.com/office/drawing/2014/main" id="{D780E945-46FE-4668-AD62-82239A038F7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693752" y="27922604"/>
                            <a:ext cx="3391052" cy="35898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89" name="Ellipse 63">
                <a:extLst>
                  <a:ext uri="{FF2B5EF4-FFF2-40B4-BE49-F238E27FC236}">
                    <a16:creationId xmlns:a16="http://schemas.microsoft.com/office/drawing/2014/main" id="{6C869B51-71F8-C798-596C-94A2B2FFB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04157" y="28657594"/>
                <a:ext cx="449262" cy="393700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90" name="Textfeld 64">
                <a:extLst>
                  <a:ext uri="{FF2B5EF4-FFF2-40B4-BE49-F238E27FC236}">
                    <a16:creationId xmlns:a16="http://schemas.microsoft.com/office/drawing/2014/main" id="{4873B712-A560-067E-6504-77D06A2992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367675" y="28600133"/>
                <a:ext cx="382588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2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3091" name="Ellipse 65">
                <a:extLst>
                  <a:ext uri="{FF2B5EF4-FFF2-40B4-BE49-F238E27FC236}">
                    <a16:creationId xmlns:a16="http://schemas.microsoft.com/office/drawing/2014/main" id="{86F5F5D1-93EC-7BDE-F92F-113609BC3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7361" y="30471789"/>
                <a:ext cx="449262" cy="395287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92" name="Textfeld 66">
                <a:extLst>
                  <a:ext uri="{FF2B5EF4-FFF2-40B4-BE49-F238E27FC236}">
                    <a16:creationId xmlns:a16="http://schemas.microsoft.com/office/drawing/2014/main" id="{69B468BA-005A-8B0F-529F-B986414BB7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92130" y="30422577"/>
                <a:ext cx="382588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2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3093" name="Ellipse 67">
                <a:extLst>
                  <a:ext uri="{FF2B5EF4-FFF2-40B4-BE49-F238E27FC236}">
                    <a16:creationId xmlns:a16="http://schemas.microsoft.com/office/drawing/2014/main" id="{B5BF0686-E2D1-BE9A-EA4A-4B3903FEC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15526" y="29949240"/>
                <a:ext cx="449263" cy="395288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94" name="Textfeld 68">
                <a:extLst>
                  <a:ext uri="{FF2B5EF4-FFF2-40B4-BE49-F238E27FC236}">
                    <a16:creationId xmlns:a16="http://schemas.microsoft.com/office/drawing/2014/main" id="{D8AD3F62-1B8B-2342-FDF2-F02C365DB9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67398" y="29898440"/>
                <a:ext cx="382587" cy="493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2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3112" name="Rechteck: abgerundete Ecken 3111">
              <a:extLst>
                <a:ext uri="{FF2B5EF4-FFF2-40B4-BE49-F238E27FC236}">
                  <a16:creationId xmlns:a16="http://schemas.microsoft.com/office/drawing/2014/main" id="{540750C0-964E-5480-C94B-FEEF3CD4C366}"/>
                </a:ext>
              </a:extLst>
            </p:cNvPr>
            <p:cNvSpPr/>
            <p:nvPr/>
          </p:nvSpPr>
          <p:spPr>
            <a:xfrm>
              <a:off x="26219867" y="24910140"/>
              <a:ext cx="4432977" cy="4129521"/>
            </a:xfrm>
            <a:prstGeom prst="roundRect">
              <a:avLst>
                <a:gd name="adj" fmla="val 4717"/>
              </a:avLst>
            </a:prstGeom>
            <a:noFill/>
            <a:ln w="31750">
              <a:solidFill>
                <a:srgbClr val="00489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113" name="Rechteck: abgerundete Ecken 3112">
            <a:extLst>
              <a:ext uri="{FF2B5EF4-FFF2-40B4-BE49-F238E27FC236}">
                <a16:creationId xmlns:a16="http://schemas.microsoft.com/office/drawing/2014/main" id="{4076758B-79F5-559C-F72F-84C62BB924E0}"/>
              </a:ext>
            </a:extLst>
          </p:cNvPr>
          <p:cNvSpPr/>
          <p:nvPr/>
        </p:nvSpPr>
        <p:spPr>
          <a:xfrm>
            <a:off x="501900" y="19299850"/>
            <a:ext cx="3124412" cy="1920315"/>
          </a:xfrm>
          <a:prstGeom prst="roundRect">
            <a:avLst>
              <a:gd name="adj" fmla="val 9526"/>
            </a:avLst>
          </a:prstGeom>
          <a:noFill/>
          <a:ln w="31750">
            <a:solidFill>
              <a:srgbClr val="0048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15" name="Rechteck: abgerundete Ecken 3114">
            <a:extLst>
              <a:ext uri="{FF2B5EF4-FFF2-40B4-BE49-F238E27FC236}">
                <a16:creationId xmlns:a16="http://schemas.microsoft.com/office/drawing/2014/main" id="{2118036B-6DCA-DD38-C2CB-313BD04BAEB4}"/>
              </a:ext>
            </a:extLst>
          </p:cNvPr>
          <p:cNvSpPr/>
          <p:nvPr/>
        </p:nvSpPr>
        <p:spPr>
          <a:xfrm>
            <a:off x="10511012" y="37442079"/>
            <a:ext cx="4604058" cy="2724169"/>
          </a:xfrm>
          <a:prstGeom prst="roundRect">
            <a:avLst>
              <a:gd name="adj" fmla="val 7609"/>
            </a:avLst>
          </a:prstGeom>
          <a:noFill/>
          <a:ln w="31750">
            <a:solidFill>
              <a:srgbClr val="348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16" name="Rechteck: abgerundete Ecken 3115">
            <a:extLst>
              <a:ext uri="{FF2B5EF4-FFF2-40B4-BE49-F238E27FC236}">
                <a16:creationId xmlns:a16="http://schemas.microsoft.com/office/drawing/2014/main" id="{E0F9F602-DC01-6573-2ABD-0E0F6F8AA5AD}"/>
              </a:ext>
            </a:extLst>
          </p:cNvPr>
          <p:cNvSpPr/>
          <p:nvPr/>
        </p:nvSpPr>
        <p:spPr>
          <a:xfrm>
            <a:off x="26208756" y="36242267"/>
            <a:ext cx="4896544" cy="2078898"/>
          </a:xfrm>
          <a:prstGeom prst="roundRect">
            <a:avLst>
              <a:gd name="adj" fmla="val 7609"/>
            </a:avLst>
          </a:prstGeom>
          <a:noFill/>
          <a:ln w="31750">
            <a:solidFill>
              <a:srgbClr val="B5CD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8368F1A-9AF8-8C31-7DC9-DEE5FD00CB1F}"/>
              </a:ext>
            </a:extLst>
          </p:cNvPr>
          <p:cNvSpPr/>
          <p:nvPr/>
        </p:nvSpPr>
        <p:spPr>
          <a:xfrm>
            <a:off x="22182271" y="13633038"/>
            <a:ext cx="10003144" cy="1008112"/>
          </a:xfrm>
          <a:prstGeom prst="rect">
            <a:avLst/>
          </a:prstGeom>
          <a:solidFill>
            <a:srgbClr val="004894"/>
          </a:solidFill>
          <a:ln>
            <a:solidFill>
              <a:srgbClr val="004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dirty="0"/>
              <a:t>  Synthesis of AB-</a:t>
            </a:r>
            <a:r>
              <a:rPr lang="en-GB" sz="4400" dirty="0" err="1"/>
              <a:t>MeNV</a:t>
            </a:r>
            <a:r>
              <a:rPr lang="en-GB" sz="4400" dirty="0"/>
              <a:t>-ADPR Derivatives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A7E5A36-D1E9-0319-D302-D2DBFC466B0A}"/>
              </a:ext>
            </a:extLst>
          </p:cNvPr>
          <p:cNvGrpSpPr/>
          <p:nvPr/>
        </p:nvGrpSpPr>
        <p:grpSpPr>
          <a:xfrm>
            <a:off x="17185162" y="22688647"/>
            <a:ext cx="10335417" cy="7814222"/>
            <a:chOff x="16568625" y="22688647"/>
            <a:chExt cx="10335417" cy="7814222"/>
          </a:xfrm>
        </p:grpSpPr>
        <p:pic>
          <p:nvPicPr>
            <p:cNvPr id="300" name="Grafik 31">
              <a:extLst>
                <a:ext uri="{FF2B5EF4-FFF2-40B4-BE49-F238E27FC236}">
                  <a16:creationId xmlns:a16="http://schemas.microsoft.com/office/drawing/2014/main" id="{838896AA-5D25-C32E-0AD7-62D8A984D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24" t="8148" r="2737" b="3259"/>
            <a:stretch>
              <a:fillRect/>
            </a:stretch>
          </p:blipFill>
          <p:spPr bwMode="auto">
            <a:xfrm>
              <a:off x="16568625" y="24116753"/>
              <a:ext cx="8028338" cy="631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3" name="Rechteck 37">
              <a:extLst>
                <a:ext uri="{FF2B5EF4-FFF2-40B4-BE49-F238E27FC236}">
                  <a16:creationId xmlns:a16="http://schemas.microsoft.com/office/drawing/2014/main" id="{5AC635BD-0F48-A781-81E5-8A38335AA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9406" y="30021409"/>
              <a:ext cx="2519362" cy="419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1" name="Textfeld 32">
              <a:extLst>
                <a:ext uri="{FF2B5EF4-FFF2-40B4-BE49-F238E27FC236}">
                  <a16:creationId xmlns:a16="http://schemas.microsoft.com/office/drawing/2014/main" id="{51AC7411-7E1F-FB81-C160-C7D374B99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91905" y="23682353"/>
              <a:ext cx="2519362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AB-</a:t>
              </a:r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MeNV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-ADPR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2" name="Rechteck 36">
              <a:extLst>
                <a:ext uri="{FF2B5EF4-FFF2-40B4-BE49-F238E27FC236}">
                  <a16:creationId xmlns:a16="http://schemas.microsoft.com/office/drawing/2014/main" id="{65ABFE1E-0D16-E3E6-CE8A-E1539128C2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295584">
              <a:off x="22836177" y="27193040"/>
              <a:ext cx="2314575" cy="449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5" name="Textfeld 39">
              <a:extLst>
                <a:ext uri="{FF2B5EF4-FFF2-40B4-BE49-F238E27FC236}">
                  <a16:creationId xmlns:a16="http://schemas.microsoft.com/office/drawing/2014/main" id="{2CB30238-2298-A5B9-2157-FD39C76F3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379250">
              <a:off x="22122318" y="27170227"/>
              <a:ext cx="3271837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photolysis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[s]</a:t>
              </a:r>
            </a:p>
          </p:txBody>
        </p:sp>
        <p:cxnSp>
          <p:nvCxnSpPr>
            <p:cNvPr id="306" name="Gerader Verbinder 4152">
              <a:extLst>
                <a:ext uri="{FF2B5EF4-FFF2-40B4-BE49-F238E27FC236}">
                  <a16:creationId xmlns:a16="http://schemas.microsoft.com/office/drawing/2014/main" id="{6680A00A-57AD-0BCF-62DC-EDC302F5B36A}"/>
                </a:ext>
              </a:extLst>
            </p:cNvPr>
            <p:cNvCxnSpPr/>
            <p:nvPr/>
          </p:nvCxnSpPr>
          <p:spPr>
            <a:xfrm>
              <a:off x="21698517" y="24171303"/>
              <a:ext cx="768350" cy="4746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00" name="Gruppieren 3099">
              <a:extLst>
                <a:ext uri="{FF2B5EF4-FFF2-40B4-BE49-F238E27FC236}">
                  <a16:creationId xmlns:a16="http://schemas.microsoft.com/office/drawing/2014/main" id="{84593BBD-21E4-827B-D23F-61D8475D57F7}"/>
                </a:ext>
              </a:extLst>
            </p:cNvPr>
            <p:cNvGrpSpPr/>
            <p:nvPr/>
          </p:nvGrpSpPr>
          <p:grpSpPr>
            <a:xfrm>
              <a:off x="18568875" y="22745119"/>
              <a:ext cx="900112" cy="954087"/>
              <a:chOff x="18568875" y="22984911"/>
              <a:chExt cx="900112" cy="954087"/>
            </a:xfrm>
          </p:grpSpPr>
          <p:sp>
            <p:nvSpPr>
              <p:cNvPr id="307" name="Ellipse 74">
                <a:extLst>
                  <a:ext uri="{FF2B5EF4-FFF2-40B4-BE49-F238E27FC236}">
                    <a16:creationId xmlns:a16="http://schemas.microsoft.com/office/drawing/2014/main" id="{3CA2B976-2142-1255-2AF1-C9D129DE9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68875" y="23070636"/>
                <a:ext cx="900112" cy="788987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8" name="Textfeld 75">
                <a:extLst>
                  <a:ext uri="{FF2B5EF4-FFF2-40B4-BE49-F238E27FC236}">
                    <a16:creationId xmlns:a16="http://schemas.microsoft.com/office/drawing/2014/main" id="{356013A3-FC53-ED61-AB97-73FFB8E9C9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45087" y="22984911"/>
                <a:ext cx="382588" cy="9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5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309" name="Rechteck 86">
              <a:extLst>
                <a:ext uri="{FF2B5EF4-FFF2-40B4-BE49-F238E27FC236}">
                  <a16:creationId xmlns:a16="http://schemas.microsoft.com/office/drawing/2014/main" id="{96EC8435-F4EC-6401-B96A-58C769F7C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40200" y="27590389"/>
              <a:ext cx="1082675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10" name="Textfeld 34">
              <a:extLst>
                <a:ext uri="{FF2B5EF4-FFF2-40B4-BE49-F238E27FC236}">
                  <a16:creationId xmlns:a16="http://schemas.microsoft.com/office/drawing/2014/main" id="{BE5880BA-546A-8AEB-3A34-FDABFF746D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3713" y="27552289"/>
              <a:ext cx="1273175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ADPR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1" name="Gerader Verbinder 310">
              <a:extLst>
                <a:ext uri="{FF2B5EF4-FFF2-40B4-BE49-F238E27FC236}">
                  <a16:creationId xmlns:a16="http://schemas.microsoft.com/office/drawing/2014/main" id="{3EB89355-482B-8DC8-1FA8-ED8E8A42B4F4}"/>
                </a:ext>
              </a:extLst>
            </p:cNvPr>
            <p:cNvCxnSpPr/>
            <p:nvPr/>
          </p:nvCxnSpPr>
          <p:spPr>
            <a:xfrm>
              <a:off x="18632063" y="27966626"/>
              <a:ext cx="558800" cy="3460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feld 311">
              <a:extLst>
                <a:ext uri="{FF2B5EF4-FFF2-40B4-BE49-F238E27FC236}">
                  <a16:creationId xmlns:a16="http://schemas.microsoft.com/office/drawing/2014/main" id="{6235D88C-74D0-966A-C9B7-D9028A42EDDB}"/>
                </a:ext>
              </a:extLst>
            </p:cNvPr>
            <p:cNvSpPr txBox="1"/>
            <p:nvPr/>
          </p:nvSpPr>
          <p:spPr>
            <a:xfrm>
              <a:off x="19683481" y="22688647"/>
              <a:ext cx="72205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Photolytical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release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of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ADPR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from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b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AB-</a:t>
              </a:r>
              <a:r>
                <a:rPr lang="de-DE" sz="3000" b="1" i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caged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-ADPR</a:t>
              </a:r>
            </a:p>
          </p:txBody>
        </p:sp>
        <p:sp>
          <p:nvSpPr>
            <p:cNvPr id="13" name="Rechteck: abgerundete Ecken 52">
              <a:extLst>
                <a:ext uri="{FF2B5EF4-FFF2-40B4-BE49-F238E27FC236}">
                  <a16:creationId xmlns:a16="http://schemas.microsoft.com/office/drawing/2014/main" id="{952422E4-865B-0794-2366-9385AF742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0048" y="23689744"/>
              <a:ext cx="869631" cy="39585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AF709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14" name="Rechteck: abgerundete Ecken 56">
              <a:extLst>
                <a:ext uri="{FF2B5EF4-FFF2-40B4-BE49-F238E27FC236}">
                  <a16:creationId xmlns:a16="http://schemas.microsoft.com/office/drawing/2014/main" id="{DC8E2B39-D13A-B4A5-A085-60E0A34F7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84020" y="23701941"/>
              <a:ext cx="511043" cy="386122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8ABD2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4" name="Textfeld 38">
              <a:extLst>
                <a:ext uri="{FF2B5EF4-FFF2-40B4-BE49-F238E27FC236}">
                  <a16:creationId xmlns:a16="http://schemas.microsoft.com/office/drawing/2014/main" id="{C8E43079-0AB7-EE87-1D06-7CC7C771E7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241941" y="30023444"/>
              <a:ext cx="2832100" cy="47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5000"/>
                </a:lnSpc>
              </a:pPr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retention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[min]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6ED233F1-C0CD-1853-76B4-EC0C66ABD32C}"/>
              </a:ext>
            </a:extLst>
          </p:cNvPr>
          <p:cNvGrpSpPr/>
          <p:nvPr/>
        </p:nvGrpSpPr>
        <p:grpSpPr>
          <a:xfrm>
            <a:off x="9182224" y="22688647"/>
            <a:ext cx="9537700" cy="7828014"/>
            <a:chOff x="8866075" y="22688647"/>
            <a:chExt cx="9537700" cy="7828014"/>
          </a:xfrm>
        </p:grpSpPr>
        <p:pic>
          <p:nvPicPr>
            <p:cNvPr id="315" name="Grafik 21">
              <a:extLst>
                <a:ext uri="{FF2B5EF4-FFF2-40B4-BE49-F238E27FC236}">
                  <a16:creationId xmlns:a16="http://schemas.microsoft.com/office/drawing/2014/main" id="{EE7206BF-22DF-0C94-5C10-F163DE115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83" t="7111" r="2170" b="3259"/>
            <a:stretch>
              <a:fillRect/>
            </a:stretch>
          </p:blipFill>
          <p:spPr bwMode="auto">
            <a:xfrm>
              <a:off x="8866075" y="24030762"/>
              <a:ext cx="8112966" cy="639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" name="Ellipse 69">
              <a:extLst>
                <a:ext uri="{FF2B5EF4-FFF2-40B4-BE49-F238E27FC236}">
                  <a16:creationId xmlns:a16="http://schemas.microsoft.com/office/drawing/2014/main" id="{CDA0C4C4-8DA8-D2E1-5A87-E18FD5DF3D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337829" y="23249992"/>
              <a:ext cx="422083" cy="369974"/>
            </a:xfrm>
            <a:prstGeom prst="ellipse">
              <a:avLst/>
            </a:prstGeom>
            <a:solidFill>
              <a:srgbClr val="DDF1FF"/>
            </a:solidFill>
            <a:ln w="19050" algn="ctr">
              <a:solidFill>
                <a:srgbClr val="004992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de-DE" altLang="de-DE" dirty="0"/>
            </a:p>
          </p:txBody>
        </p:sp>
        <p:sp>
          <p:nvSpPr>
            <p:cNvPr id="3078" name="Textfeld 3077">
              <a:extLst>
                <a:ext uri="{FF2B5EF4-FFF2-40B4-BE49-F238E27FC236}">
                  <a16:creationId xmlns:a16="http://schemas.microsoft.com/office/drawing/2014/main" id="{AAB35FD7-0606-CC49-7968-1CEF54B61B6B}"/>
                </a:ext>
              </a:extLst>
            </p:cNvPr>
            <p:cNvSpPr txBox="1"/>
            <p:nvPr/>
          </p:nvSpPr>
          <p:spPr>
            <a:xfrm>
              <a:off x="11052063" y="22688647"/>
              <a:ext cx="73517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Photolytical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release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of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ADPR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from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hydrolysis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reaction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product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(RP)   1</a:t>
              </a:r>
            </a:p>
          </p:txBody>
        </p:sp>
        <p:sp>
          <p:nvSpPr>
            <p:cNvPr id="316" name="Textfeld 22">
              <a:extLst>
                <a:ext uri="{FF2B5EF4-FFF2-40B4-BE49-F238E27FC236}">
                  <a16:creationId xmlns:a16="http://schemas.microsoft.com/office/drawing/2014/main" id="{59920C2F-7B73-1027-2D10-6B60DBA226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99017" y="23624751"/>
              <a:ext cx="282523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Hydrolysis-RP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7" name="Gerader Verbinder 316">
              <a:extLst>
                <a:ext uri="{FF2B5EF4-FFF2-40B4-BE49-F238E27FC236}">
                  <a16:creationId xmlns:a16="http://schemas.microsoft.com/office/drawing/2014/main" id="{02F69C12-0709-015F-BB84-81A21CBDBCCB}"/>
                </a:ext>
              </a:extLst>
            </p:cNvPr>
            <p:cNvCxnSpPr/>
            <p:nvPr/>
          </p:nvCxnSpPr>
          <p:spPr>
            <a:xfrm>
              <a:off x="13312999" y="24056551"/>
              <a:ext cx="768350" cy="4746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Gerader Verbinder 317">
              <a:extLst>
                <a:ext uri="{FF2B5EF4-FFF2-40B4-BE49-F238E27FC236}">
                  <a16:creationId xmlns:a16="http://schemas.microsoft.com/office/drawing/2014/main" id="{F738BE7A-0C57-61F1-2034-DF8214F0BA16}"/>
                </a:ext>
              </a:extLst>
            </p:cNvPr>
            <p:cNvCxnSpPr/>
            <p:nvPr/>
          </p:nvCxnSpPr>
          <p:spPr>
            <a:xfrm>
              <a:off x="10737154" y="27835999"/>
              <a:ext cx="768350" cy="4746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Rechteck 26">
              <a:extLst>
                <a:ext uri="{FF2B5EF4-FFF2-40B4-BE49-F238E27FC236}">
                  <a16:creationId xmlns:a16="http://schemas.microsoft.com/office/drawing/2014/main" id="{5A33D0FA-2F24-C4AE-7CAE-14B1F692AB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91431">
              <a:off x="14750402" y="27066932"/>
              <a:ext cx="3143250" cy="517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72" name="Textfeld 27">
              <a:extLst>
                <a:ext uri="{FF2B5EF4-FFF2-40B4-BE49-F238E27FC236}">
                  <a16:creationId xmlns:a16="http://schemas.microsoft.com/office/drawing/2014/main" id="{E04B3465-2FF1-B0A5-4296-D27D01F36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379250">
              <a:off x="14489428" y="27268756"/>
              <a:ext cx="3040062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photolysis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[s]</a:t>
              </a:r>
            </a:p>
          </p:txBody>
        </p:sp>
        <p:sp>
          <p:nvSpPr>
            <p:cNvPr id="3073" name="Rechteck 28">
              <a:extLst>
                <a:ext uri="{FF2B5EF4-FFF2-40B4-BE49-F238E27FC236}">
                  <a16:creationId xmlns:a16="http://schemas.microsoft.com/office/drawing/2014/main" id="{CED2A0EE-2E7A-F4F4-1DA4-866EBD80A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8102" y="30063163"/>
              <a:ext cx="3376612" cy="4534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 dirty="0">
                <a:solidFill>
                  <a:srgbClr val="000000"/>
                </a:solidFill>
              </a:endParaRPr>
            </a:p>
          </p:txBody>
        </p:sp>
        <p:sp>
          <p:nvSpPr>
            <p:cNvPr id="3074" name="Rechteck 86">
              <a:extLst>
                <a:ext uri="{FF2B5EF4-FFF2-40B4-BE49-F238E27FC236}">
                  <a16:creationId xmlns:a16="http://schemas.microsoft.com/office/drawing/2014/main" id="{9A601D1B-7683-21C5-79AD-933FDD99D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9075" y="27435949"/>
              <a:ext cx="1082675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75" name="Textfeld 24">
              <a:extLst>
                <a:ext uri="{FF2B5EF4-FFF2-40B4-BE49-F238E27FC236}">
                  <a16:creationId xmlns:a16="http://schemas.microsoft.com/office/drawing/2014/main" id="{6448557D-F506-2E07-2408-90B3550FC9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14841" y="27443887"/>
              <a:ext cx="175101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ADPR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099" name="Gruppieren 3098">
              <a:extLst>
                <a:ext uri="{FF2B5EF4-FFF2-40B4-BE49-F238E27FC236}">
                  <a16:creationId xmlns:a16="http://schemas.microsoft.com/office/drawing/2014/main" id="{1EBFC197-258E-A0F5-110C-E3F656B1767C}"/>
                </a:ext>
              </a:extLst>
            </p:cNvPr>
            <p:cNvGrpSpPr/>
            <p:nvPr/>
          </p:nvGrpSpPr>
          <p:grpSpPr>
            <a:xfrm>
              <a:off x="10066225" y="22745119"/>
              <a:ext cx="900112" cy="954087"/>
              <a:chOff x="10066225" y="22920959"/>
              <a:chExt cx="900112" cy="954087"/>
            </a:xfrm>
          </p:grpSpPr>
          <p:sp>
            <p:nvSpPr>
              <p:cNvPr id="3076" name="Ellipse 71">
                <a:extLst>
                  <a:ext uri="{FF2B5EF4-FFF2-40B4-BE49-F238E27FC236}">
                    <a16:creationId xmlns:a16="http://schemas.microsoft.com/office/drawing/2014/main" id="{608AE523-8198-35F5-7548-92974832C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66225" y="23006684"/>
                <a:ext cx="900112" cy="788987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77" name="Textfeld 72">
                <a:extLst>
                  <a:ext uri="{FF2B5EF4-FFF2-40B4-BE49-F238E27FC236}">
                    <a16:creationId xmlns:a16="http://schemas.microsoft.com/office/drawing/2014/main" id="{39D67644-B408-5D3D-17F9-7D2FC52AC8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2437" y="22920959"/>
                <a:ext cx="382588" cy="9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5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sp>
          <p:nvSpPr>
            <p:cNvPr id="174" name="Textfeld 29">
              <a:extLst>
                <a:ext uri="{FF2B5EF4-FFF2-40B4-BE49-F238E27FC236}">
                  <a16:creationId xmlns:a16="http://schemas.microsoft.com/office/drawing/2014/main" id="{19BB9640-C51A-4115-A582-ABD06F9757E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461956" y="30021205"/>
              <a:ext cx="2901950" cy="46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5000"/>
                </a:lnSpc>
              </a:pPr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retention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[min]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949EA4BC-541D-85D4-6F7C-640F970D2236}"/>
              </a:ext>
            </a:extLst>
          </p:cNvPr>
          <p:cNvGrpSpPr/>
          <p:nvPr/>
        </p:nvGrpSpPr>
        <p:grpSpPr>
          <a:xfrm>
            <a:off x="1254012" y="22745119"/>
            <a:ext cx="8470901" cy="7736711"/>
            <a:chOff x="1254012" y="22745119"/>
            <a:chExt cx="8470901" cy="7736711"/>
          </a:xfrm>
        </p:grpSpPr>
        <p:pic>
          <p:nvPicPr>
            <p:cNvPr id="275" name="Grafik 9">
              <a:extLst>
                <a:ext uri="{FF2B5EF4-FFF2-40B4-BE49-F238E27FC236}">
                  <a16:creationId xmlns:a16="http://schemas.microsoft.com/office/drawing/2014/main" id="{FFBB430D-801E-D36F-F31F-3404A3719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37" t="8379" r="4211" b="3259"/>
            <a:stretch>
              <a:fillRect/>
            </a:stretch>
          </p:blipFill>
          <p:spPr bwMode="auto">
            <a:xfrm>
              <a:off x="1254012" y="24145513"/>
              <a:ext cx="7880426" cy="6300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" name="Rechteck 86">
              <a:extLst>
                <a:ext uri="{FF2B5EF4-FFF2-40B4-BE49-F238E27FC236}">
                  <a16:creationId xmlns:a16="http://schemas.microsoft.com/office/drawing/2014/main" id="{1125D037-CDAC-4FD8-96C5-31FE620CE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800" y="27704688"/>
              <a:ext cx="1081087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288" name="Textfeld 10">
              <a:extLst>
                <a:ext uri="{FF2B5EF4-FFF2-40B4-BE49-F238E27FC236}">
                  <a16:creationId xmlns:a16="http://schemas.microsoft.com/office/drawing/2014/main" id="{956636A1-DFB2-522F-4F56-6F075DF909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214" y="25955263"/>
              <a:ext cx="301307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Hydrolysis-RP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0" name="Gerader Verbinder 289">
              <a:extLst>
                <a:ext uri="{FF2B5EF4-FFF2-40B4-BE49-F238E27FC236}">
                  <a16:creationId xmlns:a16="http://schemas.microsoft.com/office/drawing/2014/main" id="{904F0AD4-05A2-A1D7-C796-011CE2943847}"/>
                </a:ext>
              </a:extLst>
            </p:cNvPr>
            <p:cNvCxnSpPr>
              <a:cxnSpLocks/>
            </p:cNvCxnSpPr>
            <p:nvPr/>
          </p:nvCxnSpPr>
          <p:spPr>
            <a:xfrm>
              <a:off x="3825502" y="26406113"/>
              <a:ext cx="804862" cy="4968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Textfeld 12">
              <a:extLst>
                <a:ext uri="{FF2B5EF4-FFF2-40B4-BE49-F238E27FC236}">
                  <a16:creationId xmlns:a16="http://schemas.microsoft.com/office/drawing/2014/main" id="{5EE0357F-6A18-A7A1-1C5E-5429BC43A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8764" y="23639491"/>
              <a:ext cx="295776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AB-</a:t>
              </a:r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MeNV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-ADPR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2" name="Gerader Verbinder 291">
              <a:extLst>
                <a:ext uri="{FF2B5EF4-FFF2-40B4-BE49-F238E27FC236}">
                  <a16:creationId xmlns:a16="http://schemas.microsoft.com/office/drawing/2014/main" id="{64909B4E-FB16-CBB5-CBAD-D9BFB6E6C9C0}"/>
                </a:ext>
              </a:extLst>
            </p:cNvPr>
            <p:cNvCxnSpPr>
              <a:cxnSpLocks/>
            </p:cNvCxnSpPr>
            <p:nvPr/>
          </p:nvCxnSpPr>
          <p:spPr>
            <a:xfrm>
              <a:off x="6300067" y="24066528"/>
              <a:ext cx="804862" cy="4968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Textfeld 18">
              <a:extLst>
                <a:ext uri="{FF2B5EF4-FFF2-40B4-BE49-F238E27FC236}">
                  <a16:creationId xmlns:a16="http://schemas.microsoft.com/office/drawing/2014/main" id="{DB17802C-D7AB-EC4C-9780-458C6CC43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7977" y="27544351"/>
              <a:ext cx="1296988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ADPR</a:t>
              </a:r>
              <a:endParaRPr lang="de-DE" altLang="de-DE" sz="2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6" name="Gerader Verbinder 295">
              <a:extLst>
                <a:ext uri="{FF2B5EF4-FFF2-40B4-BE49-F238E27FC236}">
                  <a16:creationId xmlns:a16="http://schemas.microsoft.com/office/drawing/2014/main" id="{A45DD612-3D00-5882-6061-BD0C0FBDC56F}"/>
                </a:ext>
              </a:extLst>
            </p:cNvPr>
            <p:cNvCxnSpPr/>
            <p:nvPr/>
          </p:nvCxnSpPr>
          <p:spPr>
            <a:xfrm>
              <a:off x="3033315" y="27980913"/>
              <a:ext cx="803275" cy="4968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Rechteck 14">
              <a:extLst>
                <a:ext uri="{FF2B5EF4-FFF2-40B4-BE49-F238E27FC236}">
                  <a16:creationId xmlns:a16="http://schemas.microsoft.com/office/drawing/2014/main" id="{795915F3-586F-CB35-7CD4-C038C68954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91431">
              <a:off x="6981159" y="27041683"/>
              <a:ext cx="3627438" cy="603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grpSp>
          <p:nvGrpSpPr>
            <p:cNvPr id="3098" name="Gruppieren 3097">
              <a:extLst>
                <a:ext uri="{FF2B5EF4-FFF2-40B4-BE49-F238E27FC236}">
                  <a16:creationId xmlns:a16="http://schemas.microsoft.com/office/drawing/2014/main" id="{54B0E392-5526-DDBE-02EB-286743BDA548}"/>
                </a:ext>
              </a:extLst>
            </p:cNvPr>
            <p:cNvGrpSpPr/>
            <p:nvPr/>
          </p:nvGrpSpPr>
          <p:grpSpPr>
            <a:xfrm>
              <a:off x="1390537" y="22745119"/>
              <a:ext cx="900113" cy="954087"/>
              <a:chOff x="1390537" y="22967448"/>
              <a:chExt cx="900113" cy="954087"/>
            </a:xfrm>
          </p:grpSpPr>
          <p:sp>
            <p:nvSpPr>
              <p:cNvPr id="297" name="Ellipse 69">
                <a:extLst>
                  <a:ext uri="{FF2B5EF4-FFF2-40B4-BE49-F238E27FC236}">
                    <a16:creationId xmlns:a16="http://schemas.microsoft.com/office/drawing/2014/main" id="{2B1D4EDC-2073-0F09-7830-2C07F5932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537" y="23051585"/>
                <a:ext cx="900113" cy="788988"/>
              </a:xfrm>
              <a:prstGeom prst="ellipse">
                <a:avLst/>
              </a:prstGeom>
              <a:solidFill>
                <a:srgbClr val="DDF1FF"/>
              </a:solidFill>
              <a:ln w="19050" algn="ctr">
                <a:solidFill>
                  <a:srgbClr val="004992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8" name="Textfeld 70">
                <a:extLst>
                  <a:ext uri="{FF2B5EF4-FFF2-40B4-BE49-F238E27FC236}">
                    <a16:creationId xmlns:a16="http://schemas.microsoft.com/office/drawing/2014/main" id="{8E238550-A31F-9012-E0E4-0C64E3C634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8337" y="22967448"/>
                <a:ext cx="382588" cy="9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de-DE" altLang="de-DE" sz="5600" dirty="0">
                    <a:solidFill>
                      <a:srgbClr val="00499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sp>
          <p:nvSpPr>
            <p:cNvPr id="299" name="Textfeld 298">
              <a:extLst>
                <a:ext uri="{FF2B5EF4-FFF2-40B4-BE49-F238E27FC236}">
                  <a16:creationId xmlns:a16="http://schemas.microsoft.com/office/drawing/2014/main" id="{F32BAB96-E753-2ED9-93AA-C44F168151D0}"/>
                </a:ext>
              </a:extLst>
            </p:cNvPr>
            <p:cNvSpPr txBox="1"/>
            <p:nvPr/>
          </p:nvSpPr>
          <p:spPr>
            <a:xfrm>
              <a:off x="2373201" y="22965729"/>
              <a:ext cx="73517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Enzymatic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hydrolysis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reaction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de-DE" sz="3000" b="1" dirty="0" err="1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product</a:t>
              </a:r>
              <a:r>
                <a:rPr lang="de-DE" sz="3000" b="1" dirty="0">
                  <a:solidFill>
                    <a:srgbClr val="0049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(RP)) </a:t>
              </a:r>
            </a:p>
          </p:txBody>
        </p:sp>
        <p:sp>
          <p:nvSpPr>
            <p:cNvPr id="294" name="Rechteck 16">
              <a:extLst>
                <a:ext uri="{FF2B5EF4-FFF2-40B4-BE49-F238E27FC236}">
                  <a16:creationId xmlns:a16="http://schemas.microsoft.com/office/drawing/2014/main" id="{6032CCAB-0D0C-AAA0-B59D-33040AF7A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9654" y="30092174"/>
              <a:ext cx="3624897" cy="378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101" name="Rechteck 3100">
              <a:extLst>
                <a:ext uri="{FF2B5EF4-FFF2-40B4-BE49-F238E27FC236}">
                  <a16:creationId xmlns:a16="http://schemas.microsoft.com/office/drawing/2014/main" id="{CD2AD893-E86D-9F91-2350-BCCBA3C58D17}"/>
                </a:ext>
              </a:extLst>
            </p:cNvPr>
            <p:cNvSpPr/>
            <p:nvPr/>
          </p:nvSpPr>
          <p:spPr>
            <a:xfrm rot="17458216">
              <a:off x="7310798" y="27138285"/>
              <a:ext cx="2630322" cy="4365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3" name="Textfeld 15">
              <a:extLst>
                <a:ext uri="{FF2B5EF4-FFF2-40B4-BE49-F238E27FC236}">
                  <a16:creationId xmlns:a16="http://schemas.microsoft.com/office/drawing/2014/main" id="{66BD3B25-A171-1C99-663B-19F91148C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379250">
              <a:off x="6872942" y="27237550"/>
              <a:ext cx="3156219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hydrolysis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[min]</a:t>
              </a:r>
            </a:p>
          </p:txBody>
        </p:sp>
        <p:sp>
          <p:nvSpPr>
            <p:cNvPr id="11" name="Rechteck: abgerundete Ecken 52">
              <a:extLst>
                <a:ext uri="{FF2B5EF4-FFF2-40B4-BE49-F238E27FC236}">
                  <a16:creationId xmlns:a16="http://schemas.microsoft.com/office/drawing/2014/main" id="{9018DD4A-A2A1-31AC-2968-130334FA0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078" y="23671200"/>
              <a:ext cx="869631" cy="39585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AF709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12" name="Rechteck: abgerundete Ecken 56">
              <a:extLst>
                <a:ext uri="{FF2B5EF4-FFF2-40B4-BE49-F238E27FC236}">
                  <a16:creationId xmlns:a16="http://schemas.microsoft.com/office/drawing/2014/main" id="{0E21B6DE-ED1C-CBB4-8D2E-DA13303C3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050" y="23683397"/>
              <a:ext cx="511043" cy="386122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8ABD2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Aft>
                  <a:spcPts val="1000"/>
                </a:spcAft>
                <a:buClr>
                  <a:srgbClr val="8EC63F"/>
                </a:buClr>
                <a:buSzPct val="150000"/>
                <a:buFont typeface="Arial" panose="020B0604020202020204" pitchFamily="34" charset="0"/>
                <a:buChar char="•"/>
              </a:pPr>
              <a:endParaRPr lang="de-DE" altLang="de-DE" sz="2200">
                <a:solidFill>
                  <a:srgbClr val="000000"/>
                </a:solidFill>
              </a:endParaRPr>
            </a:p>
          </p:txBody>
        </p:sp>
        <p:sp>
          <p:nvSpPr>
            <p:cNvPr id="3095" name="Textfeld 17">
              <a:extLst>
                <a:ext uri="{FF2B5EF4-FFF2-40B4-BE49-F238E27FC236}">
                  <a16:creationId xmlns:a16="http://schemas.microsoft.com/office/drawing/2014/main" id="{21C0ACE9-5413-C339-E4B2-733445CCF62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010307" y="30090470"/>
              <a:ext cx="2781300" cy="391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5000"/>
                </a:lnSpc>
              </a:pPr>
              <a:r>
                <a:rPr lang="de-DE" altLang="de-DE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retention</a:t>
              </a:r>
              <a:r>
                <a:rPr lang="de-DE" altLang="de-DE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time [min]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820185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599B5292-5C45-4BA5-A65A-3E549EEE6F9D}" vid="{7C8B20F0-EAF3-42BA-95CD-8C1DD1CB7AA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poster_90x120_vorlage</Template>
  <TotalTime>0</TotalTime>
  <Words>351</Words>
  <Application>Microsoft Office PowerPoint</Application>
  <PresentationFormat>Benutzerdefiniert</PresentationFormat>
  <Paragraphs>42</Paragraphs>
  <Slides>1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Larissa</vt:lpstr>
      <vt:lpstr>CS ChemDraw 64-bit Drawing</vt:lpstr>
      <vt:lpstr>CS ChemDraw Drawing</vt:lpstr>
      <vt:lpstr>Enzyme-Cleavable and  Photocaged (d)ADPR Derivatives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Valerie</dc:creator>
  <cp:lastModifiedBy>Celine Fischer</cp:lastModifiedBy>
  <cp:revision>255</cp:revision>
  <cp:lastPrinted>2026-08-17T10:27:09Z</cp:lastPrinted>
  <dcterms:created xsi:type="dcterms:W3CDTF">2020-01-10T14:55:03Z</dcterms:created>
  <dcterms:modified xsi:type="dcterms:W3CDTF">2026-08-18T12:52:08Z</dcterms:modified>
</cp:coreProperties>
</file>